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Baskerville Old Face" panose="02020602080505020303" pitchFamily="18" charset="0"/>
      <p:regular r:id="rId10"/>
    </p:embeddedFont>
    <p:embeddedFont>
      <p:font typeface="Poppins" panose="00000500000000000000" pitchFamily="2" charset="0"/>
      <p:regular r:id="rId11"/>
      <p:bold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3F1F6"/>
    <a:srgbClr val="C7A2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pn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svg"/><Relationship Id="rId3" Type="http://schemas.openxmlformats.org/officeDocument/2006/relationships/image" Target="../media/image13.png"/><Relationship Id="rId7" Type="http://schemas.openxmlformats.org/officeDocument/2006/relationships/image" Target="../media/image17.svg"/><Relationship Id="rId12"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6.png"/><Relationship Id="rId11" Type="http://schemas.openxmlformats.org/officeDocument/2006/relationships/image" Target="../media/image21.svg"/><Relationship Id="rId5" Type="http://schemas.openxmlformats.org/officeDocument/2006/relationships/image" Target="../media/image15.svg"/><Relationship Id="rId15" Type="http://schemas.openxmlformats.org/officeDocument/2006/relationships/image" Target="../media/image25.sv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svg"/><Relationship Id="rId14" Type="http://schemas.openxmlformats.org/officeDocument/2006/relationships/image" Target="../media/image24.png"/></Relationships>
</file>

<file path=ppt/slides/_rels/slide5.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notesSlide" Target="../notesSlides/notesSlide5.xml"/><Relationship Id="rId5" Type="http://schemas.openxmlformats.org/officeDocument/2006/relationships/tags" Target="../tags/tag5.xml"/><Relationship Id="rId10" Type="http://schemas.openxmlformats.org/officeDocument/2006/relationships/slideLayout" Target="../slideLayouts/slideLayout6.xml"/><Relationship Id="rId4" Type="http://schemas.openxmlformats.org/officeDocument/2006/relationships/tags" Target="../tags/tag4.xml"/><Relationship Id="rId9" Type="http://schemas.openxmlformats.org/officeDocument/2006/relationships/tags" Target="../tags/tag9.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5527" y="3085010"/>
            <a:ext cx="7845743" cy="1666399"/>
          </a:xfrm>
          <a:prstGeom prst="rect">
            <a:avLst/>
          </a:prstGeom>
          <a:noFill/>
        </p:spPr>
        <p:txBody>
          <a:bodyPr wrap="square" lIns="0" tIns="0" rIns="0" bIns="0" rtlCol="0" anchor="t"/>
          <a:lstStyle/>
          <a:p>
            <a:pPr marL="0" indent="0" algn="l">
              <a:lnSpc>
                <a:spcPts val="6550"/>
              </a:lnSpc>
              <a:buNone/>
            </a:pPr>
            <a:r>
              <a:rPr lang="en-US" sz="5200" dirty="0">
                <a:solidFill>
                  <a:srgbClr val="787878"/>
                </a:solidFill>
                <a:latin typeface="Baskerville Old Face" panose="02020602080505020303" pitchFamily="18" charset="0"/>
                <a:ea typeface="Baskervville" pitchFamily="34" charset="-122"/>
                <a:cs typeface="Baskervville" pitchFamily="34" charset="-120"/>
              </a:rPr>
              <a:t>Employee Salary Prediction</a:t>
            </a:r>
            <a:endParaRPr lang="en-US" sz="5200" dirty="0">
              <a:latin typeface="Baskerville Old Face" panose="02020602080505020303" pitchFamily="18" charset="0"/>
            </a:endParaRPr>
          </a:p>
        </p:txBody>
      </p:sp>
      <p:sp>
        <p:nvSpPr>
          <p:cNvPr id="4" name="Text 1"/>
          <p:cNvSpPr/>
          <p:nvPr/>
        </p:nvSpPr>
        <p:spPr>
          <a:xfrm>
            <a:off x="6135528" y="4311390"/>
            <a:ext cx="8048558" cy="593408"/>
          </a:xfrm>
          <a:prstGeom prst="rect">
            <a:avLst/>
          </a:prstGeom>
          <a:noFill/>
        </p:spPr>
        <p:txBody>
          <a:bodyPr wrap="square" lIns="0" tIns="0" rIns="0" bIns="0" rtlCol="0" anchor="t"/>
          <a:lstStyle/>
          <a:p>
            <a:pPr marL="0" indent="0" algn="l">
              <a:lnSpc>
                <a:spcPts val="2300"/>
              </a:lnSpc>
              <a:buNone/>
            </a:pP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Building a machine learning model to accurately predict salaries using workforce data.</a:t>
            </a:r>
            <a:endParaRPr lang="en-US" sz="1450" dirty="0"/>
          </a:p>
        </p:txBody>
      </p:sp>
      <p:sp>
        <p:nvSpPr>
          <p:cNvPr id="5" name="Rectangle 4"/>
          <p:cNvSpPr/>
          <p:nvPr/>
        </p:nvSpPr>
        <p:spPr>
          <a:xfrm>
            <a:off x="12600878" y="7683190"/>
            <a:ext cx="2029522" cy="5464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2600878" y="7683190"/>
            <a:ext cx="2029522" cy="5464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954859" y="0"/>
            <a:ext cx="4675542" cy="8229600"/>
          </a:xfrm>
          <a:prstGeom prst="rect">
            <a:avLst/>
          </a:prstGeom>
          <a:solidFill>
            <a:srgbClr val="F3F1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0"/>
          <p:cNvSpPr/>
          <p:nvPr/>
        </p:nvSpPr>
        <p:spPr>
          <a:xfrm>
            <a:off x="649129" y="733867"/>
            <a:ext cx="6665952" cy="833199"/>
          </a:xfrm>
          <a:prstGeom prst="rect">
            <a:avLst/>
          </a:prstGeom>
          <a:noFill/>
        </p:spPr>
        <p:txBody>
          <a:bodyPr wrap="none" lIns="0" tIns="0" rIns="0" bIns="0" rtlCol="0" anchor="t"/>
          <a:lstStyle/>
          <a:p>
            <a:pPr marL="0" indent="0" algn="l">
              <a:lnSpc>
                <a:spcPts val="6550"/>
              </a:lnSpc>
              <a:buNone/>
            </a:pPr>
            <a:r>
              <a:rPr lang="en-US" sz="5200" dirty="0">
                <a:solidFill>
                  <a:srgbClr val="787878"/>
                </a:solidFill>
                <a:latin typeface="Baskerville Old Face" panose="02020602080505020303" pitchFamily="18" charset="0"/>
                <a:ea typeface="Baskervville" pitchFamily="34" charset="-122"/>
                <a:cs typeface="Baskervville" pitchFamily="34" charset="-120"/>
              </a:rPr>
              <a:t>Project Overview</a:t>
            </a:r>
            <a:endParaRPr lang="en-US" sz="5200" dirty="0">
              <a:latin typeface="Baskerville Old Face" panose="02020602080505020303" pitchFamily="18" charset="0"/>
            </a:endParaRPr>
          </a:p>
        </p:txBody>
      </p:sp>
      <p:grpSp>
        <p:nvGrpSpPr>
          <p:cNvPr id="8" name="Group 7"/>
          <p:cNvGrpSpPr/>
          <p:nvPr/>
        </p:nvGrpSpPr>
        <p:grpSpPr>
          <a:xfrm>
            <a:off x="675996" y="1891800"/>
            <a:ext cx="6439853" cy="1575316"/>
            <a:chOff x="649129" y="3892034"/>
            <a:chExt cx="6439853" cy="1575316"/>
          </a:xfrm>
        </p:grpSpPr>
        <p:sp>
          <p:nvSpPr>
            <p:cNvPr id="3" name="Text 1"/>
            <p:cNvSpPr/>
            <p:nvPr/>
          </p:nvSpPr>
          <p:spPr>
            <a:xfrm>
              <a:off x="649129" y="3892034"/>
              <a:ext cx="3999548" cy="499824"/>
            </a:xfrm>
            <a:prstGeom prst="rect">
              <a:avLst/>
            </a:prstGeom>
            <a:noFill/>
          </p:spPr>
          <p:txBody>
            <a:bodyPr wrap="none" lIns="0" tIns="0" rIns="0" bIns="0" rtlCol="0" anchor="t"/>
            <a:lstStyle/>
            <a:p>
              <a:pPr marL="0" indent="0" algn="l">
                <a:lnSpc>
                  <a:spcPts val="3900"/>
                </a:lnSpc>
                <a:buNone/>
              </a:pPr>
              <a:r>
                <a:rPr lang="en-US" sz="3100" dirty="0">
                  <a:solidFill>
                    <a:srgbClr val="787878"/>
                  </a:solidFill>
                  <a:latin typeface="Baskerville Old Face" panose="02020602080505020303" pitchFamily="18" charset="0"/>
                  <a:ea typeface="Baskervville" pitchFamily="34" charset="-122"/>
                  <a:cs typeface="Baskervville" pitchFamily="34" charset="-120"/>
                </a:rPr>
                <a:t>Objective</a:t>
              </a:r>
              <a:endParaRPr lang="en-US" sz="3100" dirty="0">
                <a:latin typeface="Baskerville Old Face" panose="02020602080505020303" pitchFamily="18" charset="0"/>
              </a:endParaRPr>
            </a:p>
          </p:txBody>
        </p:sp>
        <p:sp>
          <p:nvSpPr>
            <p:cNvPr id="4" name="Text 2"/>
            <p:cNvSpPr/>
            <p:nvPr/>
          </p:nvSpPr>
          <p:spPr>
            <a:xfrm>
              <a:off x="649129" y="4577239"/>
              <a:ext cx="6439853" cy="890111"/>
            </a:xfrm>
            <a:prstGeom prst="rect">
              <a:avLst/>
            </a:prstGeom>
            <a:noFill/>
          </p:spPr>
          <p:txBody>
            <a:bodyPr wrap="square" lIns="0" tIns="0" rIns="0" bIns="0" rtlCol="0" anchor="t"/>
            <a:lstStyle/>
            <a:p>
              <a:pPr marL="0" indent="0" algn="l">
                <a:lnSpc>
                  <a:spcPts val="2300"/>
                </a:lnSpc>
                <a:buNone/>
              </a:pPr>
              <a:r>
                <a:rPr lang="en-US" sz="1400" dirty="0">
                  <a:solidFill>
                    <a:srgbClr val="6E6666"/>
                  </a:solidFill>
                  <a:latin typeface="Poppins" panose="00000500000000000000" pitchFamily="34" charset="0"/>
                  <a:ea typeface="Poppins" panose="00000500000000000000" pitchFamily="34" charset="-122"/>
                  <a:cs typeface="Poppins" panose="00000500000000000000" pitchFamily="34" charset="-120"/>
                </a:rPr>
                <a:t>To develop a machine learning model that predicts employee salaries with high accuracy by analyzing multiple workforce features including job title, years of experience, education level, age etc.</a:t>
              </a:r>
              <a:endParaRPr lang="en-US" sz="1400" dirty="0"/>
            </a:p>
          </p:txBody>
        </p:sp>
      </p:grpSp>
      <p:grpSp>
        <p:nvGrpSpPr>
          <p:cNvPr id="12" name="Group 11"/>
          <p:cNvGrpSpPr/>
          <p:nvPr/>
        </p:nvGrpSpPr>
        <p:grpSpPr>
          <a:xfrm>
            <a:off x="541906" y="3652497"/>
            <a:ext cx="9331437" cy="4035327"/>
            <a:chOff x="7721985" y="1928242"/>
            <a:chExt cx="6259286" cy="4035327"/>
          </a:xfrm>
        </p:grpSpPr>
        <p:sp>
          <p:nvSpPr>
            <p:cNvPr id="10" name="TextBox 9"/>
            <p:cNvSpPr txBox="1"/>
            <p:nvPr/>
          </p:nvSpPr>
          <p:spPr>
            <a:xfrm>
              <a:off x="7721985" y="2639582"/>
              <a:ext cx="6259286" cy="3323987"/>
            </a:xfrm>
            <a:prstGeom prst="rect">
              <a:avLst/>
            </a:prstGeom>
            <a:noFill/>
          </p:spPr>
          <p:txBody>
            <a:bodyPr wrap="square" rtlCol="0">
              <a:spAutoFit/>
            </a:bodyPr>
            <a:lstStyle/>
            <a:p>
              <a:r>
                <a:rPr lang="en-US" sz="1400" dirty="0">
                  <a:latin typeface="Poppins" panose="00000500000000000000" pitchFamily="34" charset="0"/>
                  <a:cs typeface="Poppins" panose="00000500000000000000" pitchFamily="34" charset="0"/>
                </a:rPr>
                <a:t>This project builds a Machine Learning model to predict employee salaries using a Kaggle dataset that includes features such as job title, experience, education level, company size, industry, and location.</a:t>
              </a:r>
            </a:p>
            <a:p>
              <a:r>
                <a:rPr lang="en-US" sz="1400" dirty="0">
                  <a:latin typeface="Poppins" panose="00000500000000000000" pitchFamily="34" charset="0"/>
                  <a:cs typeface="Poppins" panose="00000500000000000000" pitchFamily="34" charset="0"/>
                </a:rPr>
                <a:t>	</a:t>
              </a:r>
            </a:p>
            <a:p>
              <a:r>
                <a:rPr lang="en-US" sz="1400" dirty="0">
                  <a:latin typeface="Poppins" panose="00000500000000000000" pitchFamily="34" charset="0"/>
                  <a:cs typeface="Poppins" panose="00000500000000000000" pitchFamily="34" charset="0"/>
                </a:rPr>
                <a:t>The data has been cleaned, preprocessed, and encoded, and multiple regression models are trained to understand which factors influence salary.</a:t>
              </a:r>
            </a:p>
            <a:p>
              <a:r>
                <a:rPr lang="en-US" sz="1400" dirty="0">
                  <a:latin typeface="Poppins" panose="00000500000000000000" pitchFamily="34" charset="0"/>
                  <a:cs typeface="Poppins" panose="00000500000000000000" pitchFamily="34" charset="0"/>
                </a:rPr>
                <a:t>To improve accuracy, the project implements ensemble learning techniques including:</a:t>
              </a:r>
            </a:p>
            <a:p>
              <a:endParaRPr lang="en-US" sz="1400" dirty="0">
                <a:latin typeface="Poppins" panose="00000500000000000000" pitchFamily="34" charset="0"/>
                <a:cs typeface="Poppins" panose="00000500000000000000" pitchFamily="34" charset="0"/>
              </a:endParaRPr>
            </a:p>
            <a:p>
              <a:r>
                <a:rPr lang="en-US" sz="1400" dirty="0">
                  <a:latin typeface="Poppins" panose="00000500000000000000" pitchFamily="34" charset="0"/>
                  <a:cs typeface="Poppins" panose="00000500000000000000" pitchFamily="34" charset="0"/>
                </a:rPr>
                <a:t>- Random Forest Regressor</a:t>
              </a:r>
            </a:p>
            <a:p>
              <a:endParaRPr lang="en-US" sz="1400" dirty="0">
                <a:latin typeface="Poppins" panose="00000500000000000000" pitchFamily="34" charset="0"/>
                <a:cs typeface="Poppins" panose="00000500000000000000" pitchFamily="34" charset="0"/>
              </a:endParaRPr>
            </a:p>
            <a:p>
              <a:r>
                <a:rPr lang="en-US" sz="1400" dirty="0">
                  <a:latin typeface="Poppins" panose="00000500000000000000" pitchFamily="34" charset="0"/>
                  <a:cs typeface="Poppins" panose="00000500000000000000" pitchFamily="34" charset="0"/>
                </a:rPr>
                <a:t>- Gradient Boosting Regressor</a:t>
              </a:r>
            </a:p>
            <a:p>
              <a:endParaRPr lang="en-US" sz="1400" dirty="0">
                <a:latin typeface="Poppins" panose="00000500000000000000" pitchFamily="34" charset="0"/>
                <a:cs typeface="Poppins" panose="00000500000000000000" pitchFamily="34" charset="0"/>
              </a:endParaRPr>
            </a:p>
            <a:p>
              <a:r>
                <a:rPr lang="en-US" sz="1400" dirty="0">
                  <a:latin typeface="Poppins" panose="00000500000000000000" pitchFamily="34" charset="0"/>
                  <a:cs typeface="Poppins" panose="00000500000000000000" pitchFamily="34" charset="0"/>
                </a:rPr>
                <a:t>- Voting Regressor (combines multiple models)</a:t>
              </a:r>
            </a:p>
            <a:p>
              <a:endParaRPr lang="en-US" sz="1400" dirty="0">
                <a:latin typeface="Poppins" panose="00000500000000000000" pitchFamily="34" charset="0"/>
                <a:cs typeface="Poppins" panose="00000500000000000000" pitchFamily="34" charset="0"/>
              </a:endParaRPr>
            </a:p>
            <a:p>
              <a:r>
                <a:rPr lang="en-US" sz="1400" dirty="0">
                  <a:latin typeface="Poppins" panose="00000500000000000000" pitchFamily="34" charset="0"/>
                  <a:cs typeface="Poppins" panose="00000500000000000000" pitchFamily="34" charset="0"/>
                </a:rPr>
                <a:t>Each model is evaluated using metrics like MSE, RMSE, and R2 score, and the best-performing model is saved for future predictions.</a:t>
              </a:r>
            </a:p>
          </p:txBody>
        </p:sp>
        <p:sp>
          <p:nvSpPr>
            <p:cNvPr id="11" name="Text 1"/>
            <p:cNvSpPr/>
            <p:nvPr/>
          </p:nvSpPr>
          <p:spPr>
            <a:xfrm>
              <a:off x="7811929" y="1928242"/>
              <a:ext cx="3999548" cy="499824"/>
            </a:xfrm>
            <a:prstGeom prst="rect">
              <a:avLst/>
            </a:prstGeom>
            <a:noFill/>
          </p:spPr>
          <p:txBody>
            <a:bodyPr wrap="none" lIns="0" tIns="0" rIns="0" bIns="0" rtlCol="0" anchor="t"/>
            <a:lstStyle/>
            <a:p>
              <a:pPr marL="0" indent="0" algn="l">
                <a:lnSpc>
                  <a:spcPts val="3900"/>
                </a:lnSpc>
                <a:buNone/>
              </a:pPr>
              <a:r>
                <a:rPr lang="en-US" sz="3100" dirty="0">
                  <a:solidFill>
                    <a:srgbClr val="787878"/>
                  </a:solidFill>
                  <a:latin typeface="Baskerville Old Face" panose="02020602080505020303" pitchFamily="18" charset="0"/>
                  <a:ea typeface="Baskervville" pitchFamily="34" charset="-122"/>
                  <a:cs typeface="Baskervville" pitchFamily="34" charset="-120"/>
                </a:rPr>
                <a:t>Description</a:t>
              </a:r>
              <a:endParaRPr lang="en-US" sz="3100" dirty="0">
                <a:latin typeface="Baskerville Old Face" panose="02020602080505020303" pitchFamily="18" charset="0"/>
              </a:endParaRPr>
            </a:p>
          </p:txBody>
        </p:sp>
      </p:grpSp>
      <p:pic>
        <p:nvPicPr>
          <p:cNvPr id="14" name="Picture 13"/>
          <p:cNvPicPr>
            <a:picLocks noChangeAspect="1"/>
          </p:cNvPicPr>
          <p:nvPr/>
        </p:nvPicPr>
        <p:blipFill>
          <a:blip r:embed="rId3"/>
          <a:stretch>
            <a:fillRect/>
          </a:stretch>
        </p:blipFill>
        <p:spPr>
          <a:xfrm>
            <a:off x="9954859" y="2108338"/>
            <a:ext cx="4675542" cy="333967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9129" y="516165"/>
            <a:ext cx="6665952" cy="833199"/>
          </a:xfrm>
          <a:prstGeom prst="rect">
            <a:avLst/>
          </a:prstGeom>
          <a:noFill/>
        </p:spPr>
        <p:txBody>
          <a:bodyPr wrap="none" lIns="0" tIns="0" rIns="0" bIns="0" rtlCol="0" anchor="t"/>
          <a:lstStyle/>
          <a:p>
            <a:pPr marL="0" indent="0" algn="l">
              <a:lnSpc>
                <a:spcPts val="6550"/>
              </a:lnSpc>
              <a:buNone/>
            </a:pPr>
            <a:r>
              <a:rPr lang="en-US" sz="5200" dirty="0">
                <a:solidFill>
                  <a:srgbClr val="787878"/>
                </a:solidFill>
                <a:latin typeface="Baskerville Old Face" panose="02020602080505020303" pitchFamily="18" charset="0"/>
                <a:ea typeface="Baskervville" pitchFamily="34" charset="-122"/>
                <a:cs typeface="Baskervville" pitchFamily="34" charset="-120"/>
              </a:rPr>
              <a:t>Technical Approach</a:t>
            </a:r>
            <a:endParaRPr lang="en-US" sz="5200" dirty="0">
              <a:latin typeface="Baskerville Old Face" panose="02020602080505020303" pitchFamily="18" charset="0"/>
            </a:endParaRPr>
          </a:p>
        </p:txBody>
      </p:sp>
      <p:sp>
        <p:nvSpPr>
          <p:cNvPr id="3" name="Text 1"/>
          <p:cNvSpPr/>
          <p:nvPr/>
        </p:nvSpPr>
        <p:spPr>
          <a:xfrm>
            <a:off x="820549" y="1844856"/>
            <a:ext cx="13332143" cy="648200"/>
          </a:xfrm>
          <a:prstGeom prst="rect">
            <a:avLst/>
          </a:prstGeom>
          <a:noFill/>
        </p:spPr>
        <p:txBody>
          <a:bodyPr wrap="none" lIns="0" tIns="0" rIns="0" bIns="0" rtlCol="0" anchor="t"/>
          <a:lstStyle/>
          <a:p>
            <a:pPr marL="0" indent="0" algn="l">
              <a:lnSpc>
                <a:spcPts val="2300"/>
              </a:lnSpc>
              <a:buNone/>
            </a:pP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My approach leverages advanced ensemble learning techniques to ensure highly accurate and dynamic salary predictions across departments</a:t>
            </a:r>
          </a:p>
          <a:p>
            <a:pPr marL="0" indent="0" algn="l">
              <a:lnSpc>
                <a:spcPts val="2300"/>
              </a:lnSpc>
              <a:buNone/>
            </a:pP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and domains .</a:t>
            </a:r>
            <a:endParaRPr lang="en-US" sz="1450" dirty="0"/>
          </a:p>
        </p:txBody>
      </p:sp>
      <p:sp>
        <p:nvSpPr>
          <p:cNvPr id="4" name="Shape 2"/>
          <p:cNvSpPr/>
          <p:nvPr/>
        </p:nvSpPr>
        <p:spPr>
          <a:xfrm>
            <a:off x="649009" y="5427491"/>
            <a:ext cx="13332143" cy="22860"/>
          </a:xfrm>
          <a:prstGeom prst="roundRect">
            <a:avLst>
              <a:gd name="adj" fmla="val 1217116"/>
            </a:avLst>
          </a:prstGeom>
          <a:solidFill>
            <a:srgbClr val="D2C5C9"/>
          </a:solidFill>
        </p:spPr>
      </p:sp>
      <p:sp>
        <p:nvSpPr>
          <p:cNvPr id="5" name="Shape 3"/>
          <p:cNvSpPr/>
          <p:nvPr/>
        </p:nvSpPr>
        <p:spPr>
          <a:xfrm>
            <a:off x="3234452" y="4658139"/>
            <a:ext cx="22860" cy="556379"/>
          </a:xfrm>
          <a:prstGeom prst="roundRect">
            <a:avLst>
              <a:gd name="adj" fmla="val 1217116"/>
            </a:avLst>
          </a:prstGeom>
          <a:solidFill>
            <a:srgbClr val="D2C5C9"/>
          </a:solidFill>
        </p:spPr>
      </p:sp>
      <p:sp>
        <p:nvSpPr>
          <p:cNvPr id="6" name="Shape 4"/>
          <p:cNvSpPr/>
          <p:nvPr/>
        </p:nvSpPr>
        <p:spPr>
          <a:xfrm>
            <a:off x="3037164" y="5218834"/>
            <a:ext cx="417314" cy="417314"/>
          </a:xfrm>
          <a:prstGeom prst="roundRect">
            <a:avLst>
              <a:gd name="adj" fmla="val 66672"/>
            </a:avLst>
          </a:prstGeom>
          <a:solidFill>
            <a:srgbClr val="ECDFE3"/>
          </a:solidFill>
        </p:spPr>
      </p:sp>
      <p:pic>
        <p:nvPicPr>
          <p:cNvPr id="7"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45796" y="5227466"/>
            <a:ext cx="399931" cy="399931"/>
          </a:xfrm>
          <a:prstGeom prst="rect">
            <a:avLst/>
          </a:prstGeom>
        </p:spPr>
      </p:pic>
      <p:grpSp>
        <p:nvGrpSpPr>
          <p:cNvPr id="26" name="Group 25"/>
          <p:cNvGrpSpPr/>
          <p:nvPr/>
        </p:nvGrpSpPr>
        <p:grpSpPr>
          <a:xfrm>
            <a:off x="1602283" y="3774592"/>
            <a:ext cx="3264337" cy="1036892"/>
            <a:chOff x="834509" y="3106460"/>
            <a:chExt cx="4822984" cy="1121093"/>
          </a:xfrm>
        </p:grpSpPr>
        <p:sp>
          <p:nvSpPr>
            <p:cNvPr id="8" name="Text 5"/>
            <p:cNvSpPr/>
            <p:nvPr/>
          </p:nvSpPr>
          <p:spPr>
            <a:xfrm>
              <a:off x="1538168" y="3106460"/>
              <a:ext cx="3415546" cy="416481"/>
            </a:xfrm>
            <a:prstGeom prst="rect">
              <a:avLst/>
            </a:prstGeom>
            <a:noFill/>
          </p:spPr>
          <p:txBody>
            <a:bodyPr wrap="none" lIns="0" tIns="0" rIns="0" bIns="0" rtlCol="0" anchor="t"/>
            <a:lstStyle/>
            <a:p>
              <a:pPr marL="0" indent="0" algn="ctr">
                <a:lnSpc>
                  <a:spcPts val="3250"/>
                </a:lnSpc>
                <a:buNone/>
              </a:pPr>
              <a:r>
                <a:rPr lang="en-US" sz="2400" dirty="0">
                  <a:solidFill>
                    <a:srgbClr val="6E6666"/>
                  </a:solidFill>
                  <a:latin typeface="Baskerville Old Face" panose="02020602080505020303" pitchFamily="18" charset="0"/>
                  <a:ea typeface="Baskervville" pitchFamily="34" charset="-122"/>
                  <a:cs typeface="Baskervville" pitchFamily="34" charset="-120"/>
                </a:rPr>
                <a:t>Gathering Dataset</a:t>
              </a:r>
              <a:endParaRPr lang="en-US" sz="2400" dirty="0">
                <a:latin typeface="Baskerville Old Face" panose="02020602080505020303" pitchFamily="18" charset="0"/>
              </a:endParaRPr>
            </a:p>
          </p:txBody>
        </p:sp>
        <p:sp>
          <p:nvSpPr>
            <p:cNvPr id="9" name="Text 6"/>
            <p:cNvSpPr/>
            <p:nvPr/>
          </p:nvSpPr>
          <p:spPr>
            <a:xfrm>
              <a:off x="834509" y="3634145"/>
              <a:ext cx="4822984" cy="593408"/>
            </a:xfrm>
            <a:prstGeom prst="rect">
              <a:avLst/>
            </a:prstGeom>
            <a:noFill/>
          </p:spPr>
          <p:txBody>
            <a:bodyPr wrap="square" lIns="0" tIns="0" rIns="0" bIns="0" rtlCol="0" anchor="t"/>
            <a:lstStyle/>
            <a:p>
              <a:pPr marL="0" indent="0" algn="ctr">
                <a:lnSpc>
                  <a:spcPts val="2300"/>
                </a:lnSpc>
                <a:buNone/>
              </a:pPr>
              <a:r>
                <a:rPr lang="en-US" sz="1200" dirty="0">
                  <a:solidFill>
                    <a:srgbClr val="6E6666"/>
                  </a:solidFill>
                  <a:latin typeface="Poppins" panose="00000500000000000000" pitchFamily="34" charset="0"/>
                  <a:ea typeface="Poppins" panose="00000500000000000000" pitchFamily="34" charset="-122"/>
                  <a:cs typeface="Poppins" panose="00000500000000000000" pitchFamily="34" charset="-120"/>
                </a:rPr>
                <a:t>Searching Kaggle for appropriate dataset.</a:t>
              </a:r>
              <a:endParaRPr lang="en-US" sz="1200" dirty="0"/>
            </a:p>
          </p:txBody>
        </p:sp>
      </p:grpSp>
      <p:sp>
        <p:nvSpPr>
          <p:cNvPr id="10" name="Shape 7"/>
          <p:cNvSpPr/>
          <p:nvPr/>
        </p:nvSpPr>
        <p:spPr>
          <a:xfrm>
            <a:off x="5947172" y="5623492"/>
            <a:ext cx="22860" cy="556379"/>
          </a:xfrm>
          <a:prstGeom prst="roundRect">
            <a:avLst>
              <a:gd name="adj" fmla="val 1217116"/>
            </a:avLst>
          </a:prstGeom>
          <a:solidFill>
            <a:srgbClr val="D2C5C9"/>
          </a:solidFill>
        </p:spPr>
      </p:sp>
      <p:sp>
        <p:nvSpPr>
          <p:cNvPr id="11" name="Shape 8"/>
          <p:cNvSpPr/>
          <p:nvPr/>
        </p:nvSpPr>
        <p:spPr>
          <a:xfrm>
            <a:off x="5749884" y="5218834"/>
            <a:ext cx="417314" cy="417314"/>
          </a:xfrm>
          <a:prstGeom prst="roundRect">
            <a:avLst>
              <a:gd name="adj" fmla="val 66672"/>
            </a:avLst>
          </a:prstGeom>
          <a:solidFill>
            <a:srgbClr val="ECDFE3"/>
          </a:solidFill>
        </p:spPr>
      </p:sp>
      <p:pic>
        <p:nvPicPr>
          <p:cNvPr id="12"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758516" y="5227466"/>
            <a:ext cx="399931" cy="399931"/>
          </a:xfrm>
          <a:prstGeom prst="rect">
            <a:avLst/>
          </a:prstGeom>
        </p:spPr>
      </p:pic>
      <p:sp>
        <p:nvSpPr>
          <p:cNvPr id="15" name="Shape 11"/>
          <p:cNvSpPr/>
          <p:nvPr/>
        </p:nvSpPr>
        <p:spPr>
          <a:xfrm>
            <a:off x="8660011" y="4713616"/>
            <a:ext cx="22860" cy="556379"/>
          </a:xfrm>
          <a:prstGeom prst="roundRect">
            <a:avLst>
              <a:gd name="adj" fmla="val 1217116"/>
            </a:avLst>
          </a:prstGeom>
          <a:solidFill>
            <a:srgbClr val="D2C5C9"/>
          </a:solidFill>
        </p:spPr>
      </p:sp>
      <p:sp>
        <p:nvSpPr>
          <p:cNvPr id="16" name="Shape 12"/>
          <p:cNvSpPr/>
          <p:nvPr/>
        </p:nvSpPr>
        <p:spPr>
          <a:xfrm>
            <a:off x="8462723" y="5218834"/>
            <a:ext cx="417314" cy="417314"/>
          </a:xfrm>
          <a:prstGeom prst="roundRect">
            <a:avLst>
              <a:gd name="adj" fmla="val 66672"/>
            </a:avLst>
          </a:prstGeom>
          <a:solidFill>
            <a:srgbClr val="ECDFE3"/>
          </a:solidFill>
        </p:spPr>
      </p:sp>
      <p:pic>
        <p:nvPicPr>
          <p:cNvPr id="17"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471355" y="5227466"/>
            <a:ext cx="399931" cy="399931"/>
          </a:xfrm>
          <a:prstGeom prst="rect">
            <a:avLst/>
          </a:prstGeom>
        </p:spPr>
      </p:pic>
      <p:grpSp>
        <p:nvGrpSpPr>
          <p:cNvPr id="28" name="Group 27"/>
          <p:cNvGrpSpPr/>
          <p:nvPr/>
        </p:nvGrpSpPr>
        <p:grpSpPr>
          <a:xfrm>
            <a:off x="6248519" y="3328853"/>
            <a:ext cx="4822984" cy="1370957"/>
            <a:chOff x="6260068" y="3106460"/>
            <a:chExt cx="4822984" cy="1370957"/>
          </a:xfrm>
        </p:grpSpPr>
        <p:sp>
          <p:nvSpPr>
            <p:cNvPr id="18" name="Text 13"/>
            <p:cNvSpPr/>
            <p:nvPr/>
          </p:nvSpPr>
          <p:spPr>
            <a:xfrm>
              <a:off x="7005042" y="3106460"/>
              <a:ext cx="3332917" cy="416481"/>
            </a:xfrm>
            <a:prstGeom prst="rect">
              <a:avLst/>
            </a:prstGeom>
            <a:noFill/>
          </p:spPr>
          <p:txBody>
            <a:bodyPr wrap="none" lIns="0" tIns="0" rIns="0" bIns="0" rtlCol="0" anchor="t"/>
            <a:lstStyle/>
            <a:p>
              <a:pPr marL="0" indent="0" algn="ctr">
                <a:lnSpc>
                  <a:spcPts val="3250"/>
                </a:lnSpc>
                <a:buNone/>
              </a:pPr>
              <a:r>
                <a:rPr lang="en-US" sz="2000" dirty="0">
                  <a:solidFill>
                    <a:srgbClr val="6E6666"/>
                  </a:solidFill>
                  <a:latin typeface="Baskerville Old Face" panose="02020602080505020303" pitchFamily="18" charset="0"/>
                  <a:ea typeface="Baskervville" pitchFamily="34" charset="-122"/>
                  <a:cs typeface="Baskervville" pitchFamily="34" charset="-120"/>
                </a:rPr>
                <a:t>Model Training</a:t>
              </a:r>
              <a:endParaRPr lang="en-US" sz="2000" dirty="0">
                <a:latin typeface="Baskerville Old Face" panose="02020602080505020303" pitchFamily="18" charset="0"/>
              </a:endParaRPr>
            </a:p>
          </p:txBody>
        </p:sp>
        <p:sp>
          <p:nvSpPr>
            <p:cNvPr id="19" name="Text 14"/>
            <p:cNvSpPr/>
            <p:nvPr/>
          </p:nvSpPr>
          <p:spPr>
            <a:xfrm>
              <a:off x="6260068" y="3634144"/>
              <a:ext cx="4822984" cy="843273"/>
            </a:xfrm>
            <a:prstGeom prst="rect">
              <a:avLst/>
            </a:prstGeom>
            <a:noFill/>
          </p:spPr>
          <p:txBody>
            <a:bodyPr wrap="square" lIns="0" tIns="0" rIns="0" bIns="0" rtlCol="0" anchor="t"/>
            <a:lstStyle/>
            <a:p>
              <a:pPr algn="ctr">
                <a:lnSpc>
                  <a:spcPts val="2300"/>
                </a:lnSpc>
              </a:pPr>
              <a:r>
                <a:rPr lang="en-US" sz="1200" dirty="0">
                  <a:solidFill>
                    <a:srgbClr val="6E6666"/>
                  </a:solidFill>
                  <a:latin typeface="Poppins" panose="00000500000000000000" pitchFamily="34" charset="0"/>
                  <a:ea typeface="Poppins" panose="00000500000000000000" pitchFamily="34" charset="-122"/>
                  <a:cs typeface="Poppins" panose="00000500000000000000" pitchFamily="34" charset="-120"/>
                </a:rPr>
                <a:t>Training multiple models on the dataset to see which model performs best and gives the most accurate salary predictions and saving the model.</a:t>
              </a:r>
              <a:endParaRPr lang="en-US" sz="1200" dirty="0"/>
            </a:p>
          </p:txBody>
        </p:sp>
      </p:grpSp>
      <p:sp>
        <p:nvSpPr>
          <p:cNvPr id="20" name="Shape 15"/>
          <p:cNvSpPr/>
          <p:nvPr/>
        </p:nvSpPr>
        <p:spPr>
          <a:xfrm>
            <a:off x="11372731" y="5627397"/>
            <a:ext cx="22860" cy="556379"/>
          </a:xfrm>
          <a:prstGeom prst="roundRect">
            <a:avLst>
              <a:gd name="adj" fmla="val 1217116"/>
            </a:avLst>
          </a:prstGeom>
          <a:solidFill>
            <a:srgbClr val="D2C5C9"/>
          </a:solidFill>
        </p:spPr>
      </p:sp>
      <p:sp>
        <p:nvSpPr>
          <p:cNvPr id="21" name="Shape 16"/>
          <p:cNvSpPr/>
          <p:nvPr/>
        </p:nvSpPr>
        <p:spPr>
          <a:xfrm>
            <a:off x="11175443" y="5218834"/>
            <a:ext cx="417314" cy="417314"/>
          </a:xfrm>
          <a:prstGeom prst="roundRect">
            <a:avLst>
              <a:gd name="adj" fmla="val 66672"/>
            </a:avLst>
          </a:prstGeom>
          <a:solidFill>
            <a:srgbClr val="ECDFE3"/>
          </a:solidFill>
        </p:spPr>
      </p:sp>
      <p:pic>
        <p:nvPicPr>
          <p:cNvPr id="22"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1184075" y="5227466"/>
            <a:ext cx="399931" cy="399931"/>
          </a:xfrm>
          <a:prstGeom prst="rect">
            <a:avLst/>
          </a:prstGeom>
        </p:spPr>
      </p:pic>
      <p:grpSp>
        <p:nvGrpSpPr>
          <p:cNvPr id="29" name="Group 28"/>
          <p:cNvGrpSpPr/>
          <p:nvPr/>
        </p:nvGrpSpPr>
        <p:grpSpPr>
          <a:xfrm>
            <a:off x="8961239" y="6066358"/>
            <a:ext cx="4822984" cy="1121093"/>
            <a:chOff x="8972788" y="5711309"/>
            <a:chExt cx="4822984" cy="1121093"/>
          </a:xfrm>
        </p:grpSpPr>
        <p:sp>
          <p:nvSpPr>
            <p:cNvPr id="23" name="Text 17"/>
            <p:cNvSpPr/>
            <p:nvPr/>
          </p:nvSpPr>
          <p:spPr>
            <a:xfrm>
              <a:off x="9717762" y="5711309"/>
              <a:ext cx="3332917" cy="416481"/>
            </a:xfrm>
            <a:prstGeom prst="rect">
              <a:avLst/>
            </a:prstGeom>
            <a:noFill/>
          </p:spPr>
          <p:txBody>
            <a:bodyPr wrap="none" lIns="0" tIns="0" rIns="0" bIns="0" rtlCol="0" anchor="t"/>
            <a:lstStyle/>
            <a:p>
              <a:pPr marL="0" indent="0" algn="ctr">
                <a:lnSpc>
                  <a:spcPts val="3250"/>
                </a:lnSpc>
                <a:buNone/>
              </a:pPr>
              <a:r>
                <a:rPr lang="en-US" sz="2000" dirty="0">
                  <a:solidFill>
                    <a:srgbClr val="6E6666"/>
                  </a:solidFill>
                  <a:latin typeface="Baskerville Old Face" panose="02020602080505020303" pitchFamily="18" charset="0"/>
                  <a:ea typeface="Baskervville" pitchFamily="34" charset="-122"/>
                  <a:cs typeface="Baskervville" pitchFamily="34" charset="-120"/>
                </a:rPr>
                <a:t>Creating a GUI</a:t>
              </a:r>
              <a:endParaRPr lang="en-US" sz="2000" dirty="0">
                <a:latin typeface="Baskerville Old Face" panose="02020602080505020303" pitchFamily="18" charset="0"/>
              </a:endParaRPr>
            </a:p>
          </p:txBody>
        </p:sp>
        <p:sp>
          <p:nvSpPr>
            <p:cNvPr id="24" name="Text 18"/>
            <p:cNvSpPr/>
            <p:nvPr/>
          </p:nvSpPr>
          <p:spPr>
            <a:xfrm>
              <a:off x="8972788" y="6238994"/>
              <a:ext cx="4822984" cy="593408"/>
            </a:xfrm>
            <a:prstGeom prst="rect">
              <a:avLst/>
            </a:prstGeom>
            <a:noFill/>
          </p:spPr>
          <p:txBody>
            <a:bodyPr wrap="square" lIns="0" tIns="0" rIns="0" bIns="0" rtlCol="0" anchor="t"/>
            <a:lstStyle/>
            <a:p>
              <a:pPr marL="0" indent="0" algn="ctr">
                <a:lnSpc>
                  <a:spcPts val="2300"/>
                </a:lnSpc>
                <a:buNone/>
              </a:pPr>
              <a:r>
                <a:rPr lang="en-US" sz="1200" dirty="0">
                  <a:solidFill>
                    <a:srgbClr val="6E6666"/>
                  </a:solidFill>
                  <a:latin typeface="Poppins" panose="00000500000000000000" pitchFamily="34" charset="0"/>
                  <a:ea typeface="Poppins" panose="00000500000000000000" pitchFamily="34" charset="-122"/>
                  <a:cs typeface="Poppins" panose="00000500000000000000" pitchFamily="34" charset="-120"/>
                </a:rPr>
                <a:t>Creating a simple </a:t>
              </a:r>
              <a:r>
                <a:rPr lang="en-US" sz="1200" dirty="0" err="1">
                  <a:solidFill>
                    <a:srgbClr val="6E6666"/>
                  </a:solidFill>
                  <a:latin typeface="Poppins" panose="00000500000000000000" pitchFamily="34" charset="0"/>
                  <a:ea typeface="Poppins" panose="00000500000000000000" pitchFamily="34" charset="-122"/>
                  <a:cs typeface="Poppins" panose="00000500000000000000" pitchFamily="34" charset="-120"/>
                </a:rPr>
                <a:t>streamlit</a:t>
              </a:r>
              <a:r>
                <a:rPr lang="en-US" sz="1200" dirty="0">
                  <a:solidFill>
                    <a:srgbClr val="6E6666"/>
                  </a:solidFill>
                  <a:latin typeface="Poppins" panose="00000500000000000000" pitchFamily="34" charset="0"/>
                  <a:ea typeface="Poppins" panose="00000500000000000000" pitchFamily="34" charset="-122"/>
                  <a:cs typeface="Poppins" panose="00000500000000000000" pitchFamily="34" charset="-120"/>
                </a:rPr>
                <a:t> </a:t>
              </a:r>
              <a:r>
                <a:rPr lang="en-US" sz="1200" dirty="0" err="1">
                  <a:solidFill>
                    <a:srgbClr val="6E6666"/>
                  </a:solidFill>
                  <a:latin typeface="Poppins" panose="00000500000000000000" pitchFamily="34" charset="0"/>
                  <a:ea typeface="Poppins" panose="00000500000000000000" pitchFamily="34" charset="-122"/>
                  <a:cs typeface="Poppins" panose="00000500000000000000" pitchFamily="34" charset="-120"/>
                </a:rPr>
                <a:t>gui</a:t>
              </a:r>
              <a:r>
                <a:rPr lang="en-US" sz="1200" dirty="0">
                  <a:solidFill>
                    <a:srgbClr val="6E6666"/>
                  </a:solidFill>
                  <a:latin typeface="Poppins" panose="00000500000000000000" pitchFamily="34" charset="0"/>
                  <a:ea typeface="Poppins" panose="00000500000000000000" pitchFamily="34" charset="-122"/>
                  <a:cs typeface="Poppins" panose="00000500000000000000" pitchFamily="34" charset="-120"/>
                </a:rPr>
                <a:t> for taking user input and predicting salary.</a:t>
              </a:r>
              <a:endParaRPr lang="en-US" sz="1200" dirty="0"/>
            </a:p>
          </p:txBody>
        </p:sp>
      </p:grpSp>
      <p:sp>
        <p:nvSpPr>
          <p:cNvPr id="25" name="Rectangle 24"/>
          <p:cNvSpPr/>
          <p:nvPr/>
        </p:nvSpPr>
        <p:spPr>
          <a:xfrm>
            <a:off x="12600878" y="7683190"/>
            <a:ext cx="2029522" cy="5464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p:cNvGrpSpPr/>
          <p:nvPr/>
        </p:nvGrpSpPr>
        <p:grpSpPr>
          <a:xfrm>
            <a:off x="3881660" y="6025675"/>
            <a:ext cx="4263643" cy="1657515"/>
            <a:chOff x="3881660" y="6025675"/>
            <a:chExt cx="4263643" cy="1657515"/>
          </a:xfrm>
        </p:grpSpPr>
        <p:grpSp>
          <p:nvGrpSpPr>
            <p:cNvPr id="27" name="Group 26"/>
            <p:cNvGrpSpPr/>
            <p:nvPr/>
          </p:nvGrpSpPr>
          <p:grpSpPr>
            <a:xfrm>
              <a:off x="3881660" y="6025675"/>
              <a:ext cx="4263643" cy="1121093"/>
              <a:chOff x="3547229" y="5711309"/>
              <a:chExt cx="4822984" cy="1121093"/>
            </a:xfrm>
          </p:grpSpPr>
          <p:sp>
            <p:nvSpPr>
              <p:cNvPr id="13" name="Text 9"/>
              <p:cNvSpPr/>
              <p:nvPr/>
            </p:nvSpPr>
            <p:spPr>
              <a:xfrm>
                <a:off x="4292203" y="5711309"/>
                <a:ext cx="3332917" cy="416481"/>
              </a:xfrm>
              <a:prstGeom prst="rect">
                <a:avLst/>
              </a:prstGeom>
              <a:noFill/>
            </p:spPr>
            <p:txBody>
              <a:bodyPr wrap="none" lIns="0" tIns="0" rIns="0" bIns="0" rtlCol="0" anchor="t"/>
              <a:lstStyle/>
              <a:p>
                <a:pPr marL="0" indent="0" algn="ctr">
                  <a:lnSpc>
                    <a:spcPts val="3250"/>
                  </a:lnSpc>
                  <a:buNone/>
                </a:pPr>
                <a:r>
                  <a:rPr lang="en-US" sz="2000" dirty="0">
                    <a:solidFill>
                      <a:srgbClr val="6E6666"/>
                    </a:solidFill>
                    <a:latin typeface="Baskerville Old Face" panose="02020602080505020303" pitchFamily="18" charset="0"/>
                    <a:ea typeface="Baskervville" pitchFamily="34" charset="-122"/>
                    <a:cs typeface="Baskervville" pitchFamily="34" charset="-120"/>
                  </a:rPr>
                  <a:t>Data Pre-processing</a:t>
                </a:r>
                <a:endParaRPr lang="en-US" sz="2000" dirty="0">
                  <a:latin typeface="Baskerville Old Face" panose="02020602080505020303" pitchFamily="18" charset="0"/>
                </a:endParaRPr>
              </a:p>
            </p:txBody>
          </p:sp>
          <p:sp>
            <p:nvSpPr>
              <p:cNvPr id="14" name="Text 10"/>
              <p:cNvSpPr/>
              <p:nvPr/>
            </p:nvSpPr>
            <p:spPr>
              <a:xfrm>
                <a:off x="3547229" y="6238994"/>
                <a:ext cx="4822984" cy="593408"/>
              </a:xfrm>
              <a:prstGeom prst="rect">
                <a:avLst/>
              </a:prstGeom>
              <a:noFill/>
            </p:spPr>
            <p:txBody>
              <a:bodyPr wrap="square" lIns="0" tIns="0" rIns="0" bIns="0" rtlCol="0" anchor="t"/>
              <a:lstStyle/>
              <a:p>
                <a:pPr marL="0" indent="0" algn="ctr">
                  <a:lnSpc>
                    <a:spcPts val="2300"/>
                  </a:lnSpc>
                  <a:buNone/>
                </a:pPr>
                <a:endParaRPr lang="en-US" sz="1200" dirty="0"/>
              </a:p>
            </p:txBody>
          </p:sp>
        </p:grpSp>
        <p:sp>
          <p:nvSpPr>
            <p:cNvPr id="30" name="Text 9"/>
            <p:cNvSpPr/>
            <p:nvPr/>
          </p:nvSpPr>
          <p:spPr>
            <a:xfrm>
              <a:off x="4540236" y="6442156"/>
              <a:ext cx="2946385" cy="1241034"/>
            </a:xfrm>
            <a:prstGeom prst="rect">
              <a:avLst/>
            </a:prstGeom>
            <a:noFill/>
          </p:spPr>
          <p:txBody>
            <a:bodyPr wrap="none" lIns="0" tIns="0" rIns="0" bIns="0" rtlCol="0" anchor="t"/>
            <a:lstStyle/>
            <a:p>
              <a:pPr marL="0" indent="0" algn="ctr">
                <a:lnSpc>
                  <a:spcPts val="3250"/>
                </a:lnSpc>
                <a:buNone/>
              </a:pPr>
              <a:r>
                <a:rPr lang="en-US" sz="1200" dirty="0">
                  <a:solidFill>
                    <a:srgbClr val="6E6666"/>
                  </a:solidFill>
                  <a:latin typeface="Poppins" panose="00000500000000000000" pitchFamily="34" charset="0"/>
                  <a:ea typeface="Baskervville" pitchFamily="34" charset="-122"/>
                  <a:cs typeface="Poppins" panose="00000500000000000000" pitchFamily="34" charset="0"/>
                </a:rPr>
                <a:t>Cleaning the data </a:t>
              </a:r>
            </a:p>
            <a:p>
              <a:pPr marL="0" indent="0" algn="ctr">
                <a:lnSpc>
                  <a:spcPts val="3250"/>
                </a:lnSpc>
                <a:buNone/>
              </a:pPr>
              <a:r>
                <a:rPr lang="en-US" sz="1200" dirty="0">
                  <a:solidFill>
                    <a:srgbClr val="6E6666"/>
                  </a:solidFill>
                  <a:latin typeface="Poppins" panose="00000500000000000000" pitchFamily="34" charset="0"/>
                  <a:ea typeface="Baskervville" pitchFamily="34" charset="-122"/>
                  <a:cs typeface="Poppins" panose="00000500000000000000" pitchFamily="34" charset="0"/>
                </a:rPr>
                <a:t>Encoding Categorical Columns</a:t>
              </a:r>
              <a:br>
                <a:rPr lang="en-US" sz="1200" dirty="0">
                  <a:solidFill>
                    <a:srgbClr val="6E6666"/>
                  </a:solidFill>
                  <a:latin typeface="Poppins" panose="00000500000000000000" pitchFamily="34" charset="0"/>
                  <a:ea typeface="Baskervville" pitchFamily="34" charset="-122"/>
                  <a:cs typeface="Poppins" panose="00000500000000000000" pitchFamily="34" charset="0"/>
                </a:rPr>
              </a:br>
              <a:r>
                <a:rPr lang="en-US" sz="1200" dirty="0">
                  <a:solidFill>
                    <a:srgbClr val="6E6666"/>
                  </a:solidFill>
                  <a:latin typeface="Poppins" panose="00000500000000000000" pitchFamily="34" charset="0"/>
                  <a:ea typeface="Baskervville" pitchFamily="34" charset="-122"/>
                  <a:cs typeface="Poppins" panose="00000500000000000000" pitchFamily="34" charset="0"/>
                </a:rPr>
                <a:t>Splitting into training and testing sets</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1" descr="preencoded.png"/>
          <p:cNvPicPr>
            <a:picLocks noChangeAspect="1"/>
          </p:cNvPicPr>
          <p:nvPr/>
        </p:nvPicPr>
        <p:blipFill>
          <a:blip r:embed="rId3"/>
          <a:stretch>
            <a:fillRect/>
          </a:stretch>
        </p:blipFill>
        <p:spPr>
          <a:xfrm>
            <a:off x="8892034" y="3020415"/>
            <a:ext cx="5555550" cy="3868977"/>
          </a:xfrm>
          <a:prstGeom prst="rect">
            <a:avLst/>
          </a:prstGeom>
        </p:spPr>
      </p:pic>
      <p:sp>
        <p:nvSpPr>
          <p:cNvPr id="4" name="Text 0"/>
          <p:cNvSpPr/>
          <p:nvPr/>
        </p:nvSpPr>
        <p:spPr>
          <a:xfrm>
            <a:off x="649129" y="743188"/>
            <a:ext cx="6724531" cy="833199"/>
          </a:xfrm>
          <a:prstGeom prst="rect">
            <a:avLst/>
          </a:prstGeom>
          <a:noFill/>
        </p:spPr>
        <p:txBody>
          <a:bodyPr wrap="none" lIns="0" tIns="0" rIns="0" bIns="0" rtlCol="0" anchor="t"/>
          <a:lstStyle/>
          <a:p>
            <a:pPr marL="0" indent="0" algn="l">
              <a:lnSpc>
                <a:spcPts val="6550"/>
              </a:lnSpc>
              <a:buNone/>
            </a:pPr>
            <a:r>
              <a:rPr lang="en-US" sz="5200" dirty="0">
                <a:solidFill>
                  <a:srgbClr val="787878"/>
                </a:solidFill>
                <a:latin typeface="Baskerville Old Face" panose="02020602080505020303" pitchFamily="18" charset="0"/>
                <a:ea typeface="Baskervville" pitchFamily="34" charset="-122"/>
                <a:cs typeface="Baskervville" pitchFamily="34" charset="-120"/>
              </a:rPr>
              <a:t>Dataset Characteristics</a:t>
            </a:r>
            <a:endParaRPr lang="en-US" sz="5200" dirty="0">
              <a:latin typeface="Baskerville Old Face" panose="02020602080505020303" pitchFamily="18" charset="0"/>
            </a:endParaRPr>
          </a:p>
        </p:txBody>
      </p:sp>
      <p:sp>
        <p:nvSpPr>
          <p:cNvPr id="5" name="Text 1"/>
          <p:cNvSpPr/>
          <p:nvPr/>
        </p:nvSpPr>
        <p:spPr>
          <a:xfrm>
            <a:off x="649129" y="1854518"/>
            <a:ext cx="13624432" cy="1483519"/>
          </a:xfrm>
          <a:prstGeom prst="rect">
            <a:avLst/>
          </a:prstGeom>
          <a:noFill/>
        </p:spPr>
        <p:txBody>
          <a:bodyPr wrap="square" lIns="0" tIns="0" rIns="0" bIns="0" rtlCol="0" anchor="t"/>
          <a:lstStyle/>
          <a:p>
            <a:pPr marL="0" indent="0" algn="l">
              <a:lnSpc>
                <a:spcPts val="2300"/>
              </a:lnSpc>
              <a:buNone/>
            </a:pP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This Kaggle dataset comprises approximately 2500 records across the key 6 features, sourced from public compensation databases and survey data. The accompanying correlation heatmap shows the relationships between these features, helping in the identification of the most influential variables for the salary prediction. </a:t>
            </a:r>
          </a:p>
          <a:p>
            <a:pPr marL="0" indent="0" algn="l">
              <a:lnSpc>
                <a:spcPts val="2300"/>
              </a:lnSpc>
              <a:buNone/>
            </a:pP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Below are the key columns in our dataset:</a:t>
            </a:r>
            <a:endParaRPr lang="en-US" sz="1450" dirty="0"/>
          </a:p>
        </p:txBody>
      </p:sp>
      <p:sp>
        <p:nvSpPr>
          <p:cNvPr id="6" name="Shape 2"/>
          <p:cNvSpPr/>
          <p:nvPr/>
        </p:nvSpPr>
        <p:spPr>
          <a:xfrm>
            <a:off x="823152" y="3246120"/>
            <a:ext cx="417314" cy="417314"/>
          </a:xfrm>
          <a:prstGeom prst="roundRect">
            <a:avLst>
              <a:gd name="adj" fmla="val 66672"/>
            </a:avLst>
          </a:prstGeom>
          <a:solidFill>
            <a:srgbClr val="ECDFE3"/>
          </a:solidFill>
        </p:spPr>
      </p:sp>
      <p:pic>
        <p:nvPicPr>
          <p:cNvPr id="7" name="Image 2"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1784" y="3254752"/>
            <a:ext cx="399931" cy="399931"/>
          </a:xfrm>
          <a:prstGeom prst="rect">
            <a:avLst/>
          </a:prstGeom>
        </p:spPr>
      </p:pic>
      <p:sp>
        <p:nvSpPr>
          <p:cNvPr id="8" name="Text 3"/>
          <p:cNvSpPr/>
          <p:nvPr/>
        </p:nvSpPr>
        <p:spPr>
          <a:xfrm>
            <a:off x="1425846" y="3309818"/>
            <a:ext cx="3204210"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Job Title</a:t>
            </a:r>
            <a:endParaRPr lang="en-US" sz="2600" dirty="0">
              <a:latin typeface="Baskerville Old Face" panose="02020602080505020303" pitchFamily="18" charset="0"/>
            </a:endParaRPr>
          </a:p>
        </p:txBody>
      </p:sp>
      <p:sp>
        <p:nvSpPr>
          <p:cNvPr id="9" name="Text 4"/>
          <p:cNvSpPr/>
          <p:nvPr/>
        </p:nvSpPr>
        <p:spPr>
          <a:xfrm>
            <a:off x="1425846" y="3837503"/>
            <a:ext cx="3204210" cy="474583"/>
          </a:xfrm>
          <a:prstGeom prst="rect">
            <a:avLst/>
          </a:prstGeom>
          <a:noFill/>
        </p:spPr>
        <p:txBody>
          <a:bodyPr wrap="square" lIns="0" tIns="0" rIns="0" bIns="0" rtlCol="0" anchor="t"/>
          <a:lstStyle/>
          <a:p>
            <a:pPr marL="0" indent="0" algn="l">
              <a:lnSpc>
                <a:spcPts val="1850"/>
              </a:lnSpc>
              <a:buNone/>
            </a:pPr>
            <a:r>
              <a:rPr 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Diverse roles across departments.</a:t>
            </a:r>
            <a:endParaRPr lang="en-US" sz="1150" dirty="0"/>
          </a:p>
        </p:txBody>
      </p:sp>
      <p:sp>
        <p:nvSpPr>
          <p:cNvPr id="10" name="Shape 5"/>
          <p:cNvSpPr/>
          <p:nvPr/>
        </p:nvSpPr>
        <p:spPr>
          <a:xfrm>
            <a:off x="4861871" y="3246120"/>
            <a:ext cx="417314" cy="417314"/>
          </a:xfrm>
          <a:prstGeom prst="roundRect">
            <a:avLst>
              <a:gd name="adj" fmla="val 66672"/>
            </a:avLst>
          </a:prstGeom>
          <a:solidFill>
            <a:srgbClr val="ECDFE3"/>
          </a:solidFill>
        </p:spPr>
      </p:sp>
      <p:pic>
        <p:nvPicPr>
          <p:cNvPr id="11" name="Image 3"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870503" y="3254752"/>
            <a:ext cx="399931" cy="399931"/>
          </a:xfrm>
          <a:prstGeom prst="rect">
            <a:avLst/>
          </a:prstGeom>
        </p:spPr>
      </p:pic>
      <p:sp>
        <p:nvSpPr>
          <p:cNvPr id="12" name="Text 6"/>
          <p:cNvSpPr/>
          <p:nvPr/>
        </p:nvSpPr>
        <p:spPr>
          <a:xfrm>
            <a:off x="5464565" y="3309818"/>
            <a:ext cx="3204329"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Years Experience</a:t>
            </a:r>
            <a:endParaRPr lang="en-US" sz="2600" dirty="0">
              <a:latin typeface="Baskerville Old Face" panose="02020602080505020303" pitchFamily="18" charset="0"/>
            </a:endParaRPr>
          </a:p>
        </p:txBody>
      </p:sp>
      <p:sp>
        <p:nvSpPr>
          <p:cNvPr id="13" name="Text 7"/>
          <p:cNvSpPr/>
          <p:nvPr/>
        </p:nvSpPr>
        <p:spPr>
          <a:xfrm>
            <a:off x="5464565" y="3837503"/>
            <a:ext cx="3204329" cy="474583"/>
          </a:xfrm>
          <a:prstGeom prst="rect">
            <a:avLst/>
          </a:prstGeom>
          <a:noFill/>
        </p:spPr>
        <p:txBody>
          <a:bodyPr wrap="square" lIns="0" tIns="0" rIns="0" bIns="0" rtlCol="0" anchor="t"/>
          <a:lstStyle/>
          <a:p>
            <a:pPr marL="0" indent="0" algn="l">
              <a:lnSpc>
                <a:spcPts val="1850"/>
              </a:lnSpc>
              <a:buNone/>
            </a:pPr>
            <a:r>
              <a:rPr 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Professional experience from entry-level to senior (0-15+ years).</a:t>
            </a:r>
            <a:endParaRPr lang="en-US" sz="1150" dirty="0"/>
          </a:p>
        </p:txBody>
      </p:sp>
      <p:sp>
        <p:nvSpPr>
          <p:cNvPr id="14" name="Shape 8"/>
          <p:cNvSpPr/>
          <p:nvPr/>
        </p:nvSpPr>
        <p:spPr>
          <a:xfrm>
            <a:off x="823152" y="4682966"/>
            <a:ext cx="417314" cy="417314"/>
          </a:xfrm>
          <a:prstGeom prst="roundRect">
            <a:avLst>
              <a:gd name="adj" fmla="val 66672"/>
            </a:avLst>
          </a:prstGeom>
          <a:solidFill>
            <a:srgbClr val="ECDFE3"/>
          </a:solidFill>
        </p:spPr>
      </p:sp>
      <p:pic>
        <p:nvPicPr>
          <p:cNvPr id="15" name="Image 4"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1784" y="4691598"/>
            <a:ext cx="399931" cy="399931"/>
          </a:xfrm>
          <a:prstGeom prst="rect">
            <a:avLst/>
          </a:prstGeom>
        </p:spPr>
      </p:pic>
      <p:sp>
        <p:nvSpPr>
          <p:cNvPr id="16" name="Text 9"/>
          <p:cNvSpPr/>
          <p:nvPr/>
        </p:nvSpPr>
        <p:spPr>
          <a:xfrm>
            <a:off x="1425846" y="4746664"/>
            <a:ext cx="3204210"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Education</a:t>
            </a:r>
            <a:endParaRPr lang="en-US" sz="2600" dirty="0">
              <a:latin typeface="Baskerville Old Face" panose="02020602080505020303" pitchFamily="18" charset="0"/>
            </a:endParaRPr>
          </a:p>
        </p:txBody>
      </p:sp>
      <p:sp>
        <p:nvSpPr>
          <p:cNvPr id="17" name="Text 10"/>
          <p:cNvSpPr/>
          <p:nvPr/>
        </p:nvSpPr>
        <p:spPr>
          <a:xfrm>
            <a:off x="1425846" y="5274349"/>
            <a:ext cx="3204210" cy="474583"/>
          </a:xfrm>
          <a:prstGeom prst="rect">
            <a:avLst/>
          </a:prstGeom>
          <a:noFill/>
        </p:spPr>
        <p:txBody>
          <a:bodyPr wrap="square" lIns="0" tIns="0" rIns="0" bIns="0" rtlCol="0" anchor="t"/>
          <a:lstStyle/>
          <a:p>
            <a:pPr marL="0" indent="0" algn="l">
              <a:lnSpc>
                <a:spcPts val="1850"/>
              </a:lnSpc>
              <a:buNone/>
            </a:pPr>
            <a:r>
              <a:rPr 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Educational backgrounds, from high school to PhD.</a:t>
            </a:r>
            <a:endParaRPr lang="en-US" sz="1150" dirty="0"/>
          </a:p>
        </p:txBody>
      </p:sp>
      <p:sp>
        <p:nvSpPr>
          <p:cNvPr id="18" name="Shape 11"/>
          <p:cNvSpPr/>
          <p:nvPr/>
        </p:nvSpPr>
        <p:spPr>
          <a:xfrm>
            <a:off x="4861871" y="4682966"/>
            <a:ext cx="417314" cy="417314"/>
          </a:xfrm>
          <a:prstGeom prst="roundRect">
            <a:avLst>
              <a:gd name="adj" fmla="val 66672"/>
            </a:avLst>
          </a:prstGeom>
          <a:solidFill>
            <a:srgbClr val="ECDFE3"/>
          </a:solidFill>
        </p:spPr>
      </p:sp>
      <p:pic>
        <p:nvPicPr>
          <p:cNvPr id="19" name="Image 5"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870503" y="4691598"/>
            <a:ext cx="399931" cy="399931"/>
          </a:xfrm>
          <a:prstGeom prst="rect">
            <a:avLst/>
          </a:prstGeom>
        </p:spPr>
      </p:pic>
      <p:sp>
        <p:nvSpPr>
          <p:cNvPr id="20" name="Text 12"/>
          <p:cNvSpPr/>
          <p:nvPr/>
        </p:nvSpPr>
        <p:spPr>
          <a:xfrm>
            <a:off x="5464565" y="4746664"/>
            <a:ext cx="3204329"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Age</a:t>
            </a:r>
            <a:endParaRPr lang="en-US" sz="2600" dirty="0">
              <a:latin typeface="Baskerville Old Face" panose="02020602080505020303" pitchFamily="18" charset="0"/>
            </a:endParaRPr>
          </a:p>
        </p:txBody>
      </p:sp>
      <p:sp>
        <p:nvSpPr>
          <p:cNvPr id="21" name="Text 13"/>
          <p:cNvSpPr/>
          <p:nvPr/>
        </p:nvSpPr>
        <p:spPr>
          <a:xfrm>
            <a:off x="5464565" y="5274349"/>
            <a:ext cx="3204329" cy="474583"/>
          </a:xfrm>
          <a:prstGeom prst="rect">
            <a:avLst/>
          </a:prstGeom>
          <a:noFill/>
        </p:spPr>
        <p:txBody>
          <a:bodyPr wrap="square" lIns="0" tIns="0" rIns="0" bIns="0" rtlCol="0" anchor="t"/>
          <a:lstStyle/>
          <a:p>
            <a:pPr marL="0" indent="0" algn="l">
              <a:lnSpc>
                <a:spcPts val="1850"/>
              </a:lnSpc>
              <a:buNone/>
            </a:pPr>
            <a:r>
              <a:rPr 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Age demographics, spanning various working age groups.</a:t>
            </a:r>
            <a:endParaRPr lang="en-US" sz="1150" dirty="0"/>
          </a:p>
        </p:txBody>
      </p:sp>
      <p:sp>
        <p:nvSpPr>
          <p:cNvPr id="22" name="Shape 14"/>
          <p:cNvSpPr/>
          <p:nvPr/>
        </p:nvSpPr>
        <p:spPr>
          <a:xfrm>
            <a:off x="823152" y="6119812"/>
            <a:ext cx="417314" cy="417314"/>
          </a:xfrm>
          <a:prstGeom prst="roundRect">
            <a:avLst>
              <a:gd name="adj" fmla="val 66672"/>
            </a:avLst>
          </a:prstGeom>
          <a:solidFill>
            <a:srgbClr val="ECDFE3"/>
          </a:solidFill>
        </p:spPr>
      </p:sp>
      <p:pic>
        <p:nvPicPr>
          <p:cNvPr id="23" name="Image 6" descr="preencoded.png"/>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31784" y="6128444"/>
            <a:ext cx="399931" cy="399931"/>
          </a:xfrm>
          <a:prstGeom prst="rect">
            <a:avLst/>
          </a:prstGeom>
        </p:spPr>
      </p:pic>
      <p:sp>
        <p:nvSpPr>
          <p:cNvPr id="24" name="Text 15"/>
          <p:cNvSpPr/>
          <p:nvPr/>
        </p:nvSpPr>
        <p:spPr>
          <a:xfrm>
            <a:off x="1425846" y="6183511"/>
            <a:ext cx="3204210"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Gender</a:t>
            </a:r>
            <a:endParaRPr lang="en-US" sz="2600" dirty="0">
              <a:latin typeface="Baskerville Old Face" panose="02020602080505020303" pitchFamily="18" charset="0"/>
            </a:endParaRPr>
          </a:p>
        </p:txBody>
      </p:sp>
      <p:sp>
        <p:nvSpPr>
          <p:cNvPr id="25" name="Text 16"/>
          <p:cNvSpPr/>
          <p:nvPr/>
        </p:nvSpPr>
        <p:spPr>
          <a:xfrm>
            <a:off x="1425846" y="6711196"/>
            <a:ext cx="3204210" cy="474583"/>
          </a:xfrm>
          <a:prstGeom prst="rect">
            <a:avLst/>
          </a:prstGeom>
          <a:noFill/>
        </p:spPr>
        <p:txBody>
          <a:bodyPr wrap="square" lIns="0" tIns="0" rIns="0" bIns="0" rtlCol="0" anchor="t"/>
          <a:lstStyle/>
          <a:p>
            <a:pPr marL="0" indent="0" algn="l">
              <a:lnSpc>
                <a:spcPts val="1850"/>
              </a:lnSpc>
              <a:buNone/>
            </a:pPr>
            <a:r>
              <a:rPr 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Demographic information and gender distribution.</a:t>
            </a:r>
            <a:endParaRPr lang="en-US" sz="1150" dirty="0"/>
          </a:p>
        </p:txBody>
      </p:sp>
      <p:sp>
        <p:nvSpPr>
          <p:cNvPr id="26" name="Shape 17"/>
          <p:cNvSpPr/>
          <p:nvPr/>
        </p:nvSpPr>
        <p:spPr>
          <a:xfrm>
            <a:off x="4861871" y="6119812"/>
            <a:ext cx="417314" cy="417314"/>
          </a:xfrm>
          <a:prstGeom prst="roundRect">
            <a:avLst>
              <a:gd name="adj" fmla="val 66672"/>
            </a:avLst>
          </a:prstGeom>
          <a:solidFill>
            <a:srgbClr val="ECDFE3"/>
          </a:solidFill>
        </p:spPr>
      </p:sp>
      <p:pic>
        <p:nvPicPr>
          <p:cNvPr id="27" name="Image 7" descr="preencoded.png"/>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4870503" y="6128444"/>
            <a:ext cx="399931" cy="399931"/>
          </a:xfrm>
          <a:prstGeom prst="rect">
            <a:avLst/>
          </a:prstGeom>
        </p:spPr>
      </p:pic>
      <p:sp>
        <p:nvSpPr>
          <p:cNvPr id="28" name="Text 18"/>
          <p:cNvSpPr/>
          <p:nvPr/>
        </p:nvSpPr>
        <p:spPr>
          <a:xfrm>
            <a:off x="5464565" y="6183511"/>
            <a:ext cx="3204329"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Salary</a:t>
            </a:r>
            <a:endParaRPr lang="en-US" sz="2600" dirty="0">
              <a:latin typeface="Baskerville Old Face" panose="02020602080505020303" pitchFamily="18" charset="0"/>
            </a:endParaRPr>
          </a:p>
        </p:txBody>
      </p:sp>
      <p:sp>
        <p:nvSpPr>
          <p:cNvPr id="29" name="Text 19"/>
          <p:cNvSpPr/>
          <p:nvPr/>
        </p:nvSpPr>
        <p:spPr>
          <a:xfrm>
            <a:off x="5464565" y="6711196"/>
            <a:ext cx="3204329" cy="474583"/>
          </a:xfrm>
          <a:prstGeom prst="rect">
            <a:avLst/>
          </a:prstGeom>
          <a:noFill/>
        </p:spPr>
        <p:txBody>
          <a:bodyPr wrap="square" lIns="0" tIns="0" rIns="0" bIns="0" rtlCol="0" anchor="t"/>
          <a:lstStyle/>
          <a:p>
            <a:pPr marL="0" indent="0" algn="l">
              <a:lnSpc>
                <a:spcPts val="1850"/>
              </a:lnSpc>
              <a:buNone/>
            </a:pPr>
            <a:r>
              <a:rPr 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Target variable – salary amounts across different ranges.</a:t>
            </a:r>
            <a:endParaRPr lang="en-US" sz="1150" dirty="0"/>
          </a:p>
        </p:txBody>
      </p:sp>
      <p:sp>
        <p:nvSpPr>
          <p:cNvPr id="30" name="Rectangle 29"/>
          <p:cNvSpPr/>
          <p:nvPr/>
        </p:nvSpPr>
        <p:spPr>
          <a:xfrm>
            <a:off x="12600878" y="7683190"/>
            <a:ext cx="2029522" cy="5464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9129" y="756524"/>
            <a:ext cx="8731329" cy="833199"/>
          </a:xfrm>
          <a:prstGeom prst="rect">
            <a:avLst/>
          </a:prstGeom>
          <a:noFill/>
        </p:spPr>
        <p:txBody>
          <a:bodyPr wrap="none" lIns="0" tIns="0" rIns="0" bIns="0" rtlCol="0" anchor="t"/>
          <a:lstStyle/>
          <a:p>
            <a:pPr marL="0" indent="0" algn="l">
              <a:lnSpc>
                <a:spcPts val="6550"/>
              </a:lnSpc>
              <a:buNone/>
            </a:pPr>
            <a:r>
              <a:rPr lang="en-US" sz="5200" dirty="0">
                <a:solidFill>
                  <a:srgbClr val="787878"/>
                </a:solidFill>
                <a:latin typeface="Baskerville Old Face" panose="02020602080505020303" pitchFamily="18" charset="0"/>
                <a:ea typeface="Baskervville" pitchFamily="34" charset="-122"/>
                <a:cs typeface="Baskervville" pitchFamily="34" charset="-120"/>
              </a:rPr>
              <a:t>The Models</a:t>
            </a:r>
            <a:endParaRPr lang="en-US" sz="5200" dirty="0">
              <a:latin typeface="Baskerville Old Face" panose="02020602080505020303" pitchFamily="18" charset="0"/>
            </a:endParaRPr>
          </a:p>
        </p:txBody>
      </p:sp>
      <p:sp>
        <p:nvSpPr>
          <p:cNvPr id="3" name="Text 1"/>
          <p:cNvSpPr/>
          <p:nvPr/>
        </p:nvSpPr>
        <p:spPr>
          <a:xfrm>
            <a:off x="741760" y="1981082"/>
            <a:ext cx="13332143" cy="890111"/>
          </a:xfrm>
          <a:prstGeom prst="rect">
            <a:avLst/>
          </a:prstGeom>
          <a:noFill/>
        </p:spPr>
        <p:txBody>
          <a:bodyPr wrap="square" lIns="0" tIns="0" rIns="0" bIns="0" rtlCol="0" anchor="t"/>
          <a:lstStyle/>
          <a:p>
            <a:pPr marL="0" indent="0" algn="l">
              <a:lnSpc>
                <a:spcPts val="2300"/>
              </a:lnSpc>
              <a:buNone/>
            </a:pP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My model architecture leverages multiple diverse predictive algorithms. The approach combines the strengths of individual models, improving overall accuracy, robustness, and generalization capabilities by reducing individual model biases and variances to deliver more reliable predictions.</a:t>
            </a:r>
            <a:endParaRPr lang="en-US" sz="1450" dirty="0"/>
          </a:p>
        </p:txBody>
      </p:sp>
      <p:sp>
        <p:nvSpPr>
          <p:cNvPr id="4" name="Shape 2"/>
          <p:cNvSpPr/>
          <p:nvPr>
            <p:custDataLst>
              <p:tags r:id="rId1"/>
            </p:custDataLst>
          </p:nvPr>
        </p:nvSpPr>
        <p:spPr>
          <a:xfrm>
            <a:off x="649129" y="4177070"/>
            <a:ext cx="92631" cy="92631"/>
          </a:xfrm>
          <a:prstGeom prst="roundRect">
            <a:avLst>
              <a:gd name="adj" fmla="val 493571"/>
            </a:avLst>
          </a:prstGeom>
          <a:solidFill>
            <a:srgbClr val="C7A2AC"/>
          </a:solidFill>
        </p:spPr>
      </p:sp>
      <p:sp>
        <p:nvSpPr>
          <p:cNvPr id="5" name="Text 3"/>
          <p:cNvSpPr/>
          <p:nvPr>
            <p:custDataLst>
              <p:tags r:id="rId2"/>
            </p:custDataLst>
          </p:nvPr>
        </p:nvSpPr>
        <p:spPr>
          <a:xfrm>
            <a:off x="927140" y="4078486"/>
            <a:ext cx="3332917"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Linear Regressor</a:t>
            </a:r>
            <a:endParaRPr lang="en-US" sz="2600" dirty="0">
              <a:latin typeface="Baskerville Old Face" panose="02020602080505020303" pitchFamily="18" charset="0"/>
            </a:endParaRPr>
          </a:p>
        </p:txBody>
      </p:sp>
      <p:sp>
        <p:nvSpPr>
          <p:cNvPr id="6" name="Text 4"/>
          <p:cNvSpPr/>
          <p:nvPr>
            <p:custDataLst>
              <p:tags r:id="rId3"/>
            </p:custDataLst>
          </p:nvPr>
        </p:nvSpPr>
        <p:spPr>
          <a:xfrm>
            <a:off x="927140" y="4606171"/>
            <a:ext cx="4011454" cy="711875"/>
          </a:xfrm>
          <a:prstGeom prst="rect">
            <a:avLst/>
          </a:prstGeom>
          <a:noFill/>
        </p:spPr>
        <p:txBody>
          <a:bodyPr wrap="square" lIns="0" tIns="0" rIns="0" bIns="0" rtlCol="0" anchor="t"/>
          <a:lstStyle/>
          <a:p>
            <a:pPr marL="0" indent="0" algn="l">
              <a:lnSpc>
                <a:spcPts val="1850"/>
              </a:lnSpc>
              <a:buNone/>
            </a:pPr>
            <a:r>
              <a:rPr 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Predicts target values based on a linear relationship between input features and output, serving as a simple baseline.</a:t>
            </a:r>
            <a:endParaRPr lang="en-US" sz="1150" dirty="0"/>
          </a:p>
        </p:txBody>
      </p:sp>
      <p:sp>
        <p:nvSpPr>
          <p:cNvPr id="7" name="Shape 5"/>
          <p:cNvSpPr/>
          <p:nvPr>
            <p:custDataLst>
              <p:tags r:id="rId4"/>
            </p:custDataLst>
          </p:nvPr>
        </p:nvSpPr>
        <p:spPr>
          <a:xfrm>
            <a:off x="5170408" y="4177070"/>
            <a:ext cx="92631" cy="92631"/>
          </a:xfrm>
          <a:prstGeom prst="roundRect">
            <a:avLst>
              <a:gd name="adj" fmla="val 493571"/>
            </a:avLst>
          </a:prstGeom>
          <a:solidFill>
            <a:srgbClr val="C7A2AC"/>
          </a:solidFill>
        </p:spPr>
      </p:sp>
      <p:sp>
        <p:nvSpPr>
          <p:cNvPr id="8" name="Text 6"/>
          <p:cNvSpPr/>
          <p:nvPr>
            <p:custDataLst>
              <p:tags r:id="rId5"/>
            </p:custDataLst>
          </p:nvPr>
        </p:nvSpPr>
        <p:spPr>
          <a:xfrm>
            <a:off x="5448419" y="4078486"/>
            <a:ext cx="3332917"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Random Forest</a:t>
            </a:r>
            <a:endParaRPr lang="en-US" sz="2600" dirty="0">
              <a:latin typeface="Baskerville Old Face" panose="02020602080505020303" pitchFamily="18" charset="0"/>
            </a:endParaRPr>
          </a:p>
        </p:txBody>
      </p:sp>
      <p:sp>
        <p:nvSpPr>
          <p:cNvPr id="9" name="Text 7"/>
          <p:cNvSpPr/>
          <p:nvPr>
            <p:custDataLst>
              <p:tags r:id="rId6"/>
            </p:custDataLst>
          </p:nvPr>
        </p:nvSpPr>
        <p:spPr>
          <a:xfrm>
            <a:off x="5448419" y="4606171"/>
            <a:ext cx="4011454" cy="711875"/>
          </a:xfrm>
          <a:prstGeom prst="rect">
            <a:avLst/>
          </a:prstGeom>
          <a:noFill/>
        </p:spPr>
        <p:txBody>
          <a:bodyPr wrap="square" lIns="0" tIns="0" rIns="0" bIns="0" rtlCol="0" anchor="t"/>
          <a:lstStyle/>
          <a:p>
            <a:pPr marL="0" indent="0" algn="l">
              <a:lnSpc>
                <a:spcPts val="1850"/>
              </a:lnSpc>
              <a:buNone/>
            </a:pPr>
            <a:r>
              <a:rPr 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Uses multiple decision trees with bootstrapped samples and feature randomization to reduce overfitting and capture complex patterns.</a:t>
            </a:r>
            <a:endParaRPr lang="en-US" sz="1150" dirty="0"/>
          </a:p>
        </p:txBody>
      </p:sp>
      <p:sp>
        <p:nvSpPr>
          <p:cNvPr id="10" name="Shape 8"/>
          <p:cNvSpPr/>
          <p:nvPr>
            <p:custDataLst>
              <p:tags r:id="rId7"/>
            </p:custDataLst>
          </p:nvPr>
        </p:nvSpPr>
        <p:spPr>
          <a:xfrm>
            <a:off x="9691687" y="4177070"/>
            <a:ext cx="92631" cy="92631"/>
          </a:xfrm>
          <a:prstGeom prst="roundRect">
            <a:avLst>
              <a:gd name="adj" fmla="val 493571"/>
            </a:avLst>
          </a:prstGeom>
          <a:solidFill>
            <a:srgbClr val="C7A2AC"/>
          </a:solidFill>
        </p:spPr>
      </p:sp>
      <p:sp>
        <p:nvSpPr>
          <p:cNvPr id="11" name="Text 9"/>
          <p:cNvSpPr/>
          <p:nvPr>
            <p:custDataLst>
              <p:tags r:id="rId8"/>
            </p:custDataLst>
          </p:nvPr>
        </p:nvSpPr>
        <p:spPr>
          <a:xfrm>
            <a:off x="9969698" y="4078486"/>
            <a:ext cx="3332917"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Gradient Boosting</a:t>
            </a:r>
            <a:endParaRPr lang="en-US" sz="2600" dirty="0">
              <a:latin typeface="Baskerville Old Face" panose="02020602080505020303" pitchFamily="18" charset="0"/>
            </a:endParaRPr>
          </a:p>
        </p:txBody>
      </p:sp>
      <p:sp>
        <p:nvSpPr>
          <p:cNvPr id="12" name="Text 10"/>
          <p:cNvSpPr/>
          <p:nvPr>
            <p:custDataLst>
              <p:tags r:id="rId9"/>
            </p:custDataLst>
          </p:nvPr>
        </p:nvSpPr>
        <p:spPr>
          <a:xfrm>
            <a:off x="9969698" y="4606171"/>
            <a:ext cx="4011573" cy="711875"/>
          </a:xfrm>
          <a:prstGeom prst="rect">
            <a:avLst/>
          </a:prstGeom>
          <a:noFill/>
        </p:spPr>
        <p:txBody>
          <a:bodyPr wrap="square" lIns="0" tIns="0" rIns="0" bIns="0" rtlCol="0" anchor="t"/>
          <a:lstStyle/>
          <a:p>
            <a:pPr marL="0" indent="0" algn="l">
              <a:lnSpc>
                <a:spcPts val="1850"/>
              </a:lnSpc>
              <a:buNone/>
            </a:pPr>
            <a:r>
              <a:rPr lang="en-US" alt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Iteratively trains weak models to address prior mistakes, gradually constructing a strong predictor through optimization.</a:t>
            </a:r>
            <a:endParaRPr lang="en-US" sz="1150" dirty="0"/>
          </a:p>
        </p:txBody>
      </p:sp>
      <p:sp>
        <p:nvSpPr>
          <p:cNvPr id="13" name="Shape 11"/>
          <p:cNvSpPr/>
          <p:nvPr/>
        </p:nvSpPr>
        <p:spPr>
          <a:xfrm>
            <a:off x="649129" y="5787509"/>
            <a:ext cx="92631" cy="92631"/>
          </a:xfrm>
          <a:prstGeom prst="roundRect">
            <a:avLst>
              <a:gd name="adj" fmla="val 493571"/>
            </a:avLst>
          </a:prstGeom>
          <a:solidFill>
            <a:srgbClr val="C7A2AC"/>
          </a:solidFill>
        </p:spPr>
      </p:sp>
      <p:sp>
        <p:nvSpPr>
          <p:cNvPr id="14" name="Text 12"/>
          <p:cNvSpPr/>
          <p:nvPr/>
        </p:nvSpPr>
        <p:spPr>
          <a:xfrm>
            <a:off x="927140" y="5688925"/>
            <a:ext cx="3332917" cy="416481"/>
          </a:xfrm>
          <a:prstGeom prst="rect">
            <a:avLst/>
          </a:prstGeom>
          <a:noFill/>
        </p:spPr>
        <p:txBody>
          <a:bodyPr wrap="none" lIns="0" tIns="0" rIns="0" bIns="0" rtlCol="0" anchor="t"/>
          <a:lstStyle/>
          <a:p>
            <a:pPr marL="0" indent="0" algn="l">
              <a:lnSpc>
                <a:spcPts val="3250"/>
              </a:lnSpc>
              <a:buNone/>
            </a:pPr>
            <a:r>
              <a:rPr lang="en-US" sz="2600" dirty="0">
                <a:solidFill>
                  <a:srgbClr val="6E6666"/>
                </a:solidFill>
                <a:latin typeface="Baskerville Old Face" panose="02020602080505020303" pitchFamily="18" charset="0"/>
                <a:ea typeface="Baskervville" pitchFamily="34" charset="-122"/>
                <a:cs typeface="Baskervville" pitchFamily="34" charset="-120"/>
              </a:rPr>
              <a:t>Voting Classifier</a:t>
            </a:r>
            <a:endParaRPr lang="en-US" sz="2600" dirty="0">
              <a:latin typeface="Baskerville Old Face" panose="02020602080505020303" pitchFamily="18" charset="0"/>
            </a:endParaRPr>
          </a:p>
        </p:txBody>
      </p:sp>
      <p:sp>
        <p:nvSpPr>
          <p:cNvPr id="15" name="Text 13"/>
          <p:cNvSpPr/>
          <p:nvPr/>
        </p:nvSpPr>
        <p:spPr>
          <a:xfrm>
            <a:off x="927140" y="6216610"/>
            <a:ext cx="13054132" cy="237292"/>
          </a:xfrm>
          <a:prstGeom prst="rect">
            <a:avLst/>
          </a:prstGeom>
          <a:noFill/>
        </p:spPr>
        <p:txBody>
          <a:bodyPr wrap="none" lIns="0" tIns="0" rIns="0" bIns="0" rtlCol="0" anchor="t"/>
          <a:lstStyle/>
          <a:p>
            <a:pPr marL="0" indent="0" algn="l">
              <a:lnSpc>
                <a:spcPts val="1850"/>
              </a:lnSpc>
              <a:buNone/>
            </a:pPr>
            <a:r>
              <a:rPr lang="en-US" sz="1150" dirty="0">
                <a:solidFill>
                  <a:srgbClr val="6E6666"/>
                </a:solidFill>
                <a:latin typeface="Poppins" panose="00000500000000000000" pitchFamily="34" charset="0"/>
                <a:ea typeface="Poppins" panose="00000500000000000000" pitchFamily="34" charset="-122"/>
                <a:cs typeface="Poppins" panose="00000500000000000000" pitchFamily="34" charset="-120"/>
              </a:rPr>
              <a:t>Combines predictions from diverse models via weighted voting, leveraging their strengths for improved overall performance.</a:t>
            </a:r>
            <a:endParaRPr lang="en-US" sz="1150" dirty="0"/>
          </a:p>
        </p:txBody>
      </p:sp>
      <p:sp>
        <p:nvSpPr>
          <p:cNvPr id="16" name="Rectangle 15"/>
          <p:cNvSpPr/>
          <p:nvPr/>
        </p:nvSpPr>
        <p:spPr>
          <a:xfrm>
            <a:off x="12600878" y="7683190"/>
            <a:ext cx="2029522" cy="5464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9129" y="454454"/>
            <a:ext cx="8199477" cy="833199"/>
          </a:xfrm>
          <a:prstGeom prst="rect">
            <a:avLst/>
          </a:prstGeom>
          <a:noFill/>
        </p:spPr>
        <p:txBody>
          <a:bodyPr wrap="none" lIns="0" tIns="0" rIns="0" bIns="0" rtlCol="0" anchor="t"/>
          <a:lstStyle/>
          <a:p>
            <a:pPr marL="0" indent="0" algn="l">
              <a:lnSpc>
                <a:spcPts val="6550"/>
              </a:lnSpc>
              <a:buNone/>
            </a:pPr>
            <a:r>
              <a:rPr lang="en-US" sz="5200" dirty="0">
                <a:solidFill>
                  <a:srgbClr val="787878"/>
                </a:solidFill>
                <a:latin typeface="Baskerville Old Face" panose="02020602080505020303" pitchFamily="18" charset="0"/>
                <a:ea typeface="Baskervville" pitchFamily="34" charset="-122"/>
                <a:cs typeface="Baskervville" pitchFamily="34" charset="-120"/>
              </a:rPr>
              <a:t>Model Performance Metrics</a:t>
            </a:r>
            <a:endParaRPr lang="en-US" sz="5200" dirty="0">
              <a:latin typeface="Baskerville Old Face" panose="02020602080505020303" pitchFamily="18" charset="0"/>
            </a:endParaRPr>
          </a:p>
        </p:txBody>
      </p:sp>
      <p:sp>
        <p:nvSpPr>
          <p:cNvPr id="3" name="Text 1"/>
          <p:cNvSpPr/>
          <p:nvPr/>
        </p:nvSpPr>
        <p:spPr>
          <a:xfrm>
            <a:off x="649129" y="1454937"/>
            <a:ext cx="3999548" cy="499824"/>
          </a:xfrm>
          <a:prstGeom prst="rect">
            <a:avLst/>
          </a:prstGeom>
          <a:noFill/>
        </p:spPr>
        <p:txBody>
          <a:bodyPr wrap="none" lIns="0" tIns="0" rIns="0" bIns="0" rtlCol="0" anchor="t"/>
          <a:lstStyle/>
          <a:p>
            <a:pPr marL="0" indent="0" algn="l">
              <a:lnSpc>
                <a:spcPts val="3900"/>
              </a:lnSpc>
              <a:buNone/>
            </a:pPr>
            <a:r>
              <a:rPr lang="en-US" sz="3100" dirty="0">
                <a:solidFill>
                  <a:srgbClr val="787878"/>
                </a:solidFill>
                <a:latin typeface="Baskerville Old Face" panose="02020602080505020303" pitchFamily="18" charset="0"/>
                <a:ea typeface="Baskervville" pitchFamily="34" charset="-122"/>
                <a:cs typeface="Baskervville" pitchFamily="34" charset="-120"/>
              </a:rPr>
              <a:t>Key Insights</a:t>
            </a:r>
            <a:endParaRPr lang="en-US" sz="3100" dirty="0">
              <a:latin typeface="Baskerville Old Face" panose="02020602080505020303" pitchFamily="18" charset="0"/>
            </a:endParaRPr>
          </a:p>
        </p:txBody>
      </p:sp>
      <p:sp>
        <p:nvSpPr>
          <p:cNvPr id="4" name="Text 2"/>
          <p:cNvSpPr/>
          <p:nvPr/>
        </p:nvSpPr>
        <p:spPr>
          <a:xfrm>
            <a:off x="649129" y="2122045"/>
            <a:ext cx="7948461" cy="1992755"/>
          </a:xfrm>
          <a:prstGeom prst="rect">
            <a:avLst/>
          </a:prstGeom>
          <a:noFill/>
        </p:spPr>
        <p:txBody>
          <a:bodyPr wrap="square" lIns="0" tIns="0" rIns="0" bIns="0" rtlCol="0" anchor="t"/>
          <a:lstStyle/>
          <a:p>
            <a:pPr marL="0" indent="0" algn="l">
              <a:lnSpc>
                <a:spcPts val="2300"/>
              </a:lnSpc>
              <a:buNone/>
            </a:pP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The </a:t>
            </a:r>
            <a:r>
              <a:rPr lang="en-US" sz="1450" b="1" dirty="0">
                <a:solidFill>
                  <a:srgbClr val="6E6666"/>
                </a:solidFill>
                <a:latin typeface="Poppins" panose="00000500000000000000" pitchFamily="34" charset="0"/>
                <a:ea typeface="Poppins" panose="00000500000000000000" pitchFamily="34" charset="-122"/>
                <a:cs typeface="Poppins" panose="00000500000000000000" pitchFamily="34" charset="-120"/>
              </a:rPr>
              <a:t>Random Forest</a:t>
            </a: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 model demonstrates superior performance, consistently achieving the </a:t>
            </a:r>
            <a:r>
              <a:rPr lang="en-US" sz="1450" b="1" dirty="0">
                <a:solidFill>
                  <a:srgbClr val="6E6666"/>
                </a:solidFill>
                <a:latin typeface="Poppins" panose="00000500000000000000" pitchFamily="34" charset="0"/>
                <a:ea typeface="Poppins" panose="00000500000000000000" pitchFamily="34" charset="-122"/>
                <a:cs typeface="Poppins" panose="00000500000000000000" pitchFamily="34" charset="-120"/>
              </a:rPr>
              <a:t>highest R2 score(0.9702) </a:t>
            </a: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among all models. This indicates its strong ability to explain the variance in the target variable. The accompanying scatter plot and line chart visually represent the model's accuracy, showing a close alignment between actual and predicted salary values. There’s also a comparison of the r2 score of all the models used in this project.</a:t>
            </a:r>
            <a:endParaRPr lang="en-US" sz="1450" dirty="0"/>
          </a:p>
        </p:txBody>
      </p:sp>
      <p:pic>
        <p:nvPicPr>
          <p:cNvPr id="6" name="Image 1" descr="preencoded.png"/>
          <p:cNvPicPr>
            <a:picLocks noChangeAspect="1"/>
          </p:cNvPicPr>
          <p:nvPr/>
        </p:nvPicPr>
        <p:blipFill>
          <a:blip r:embed="rId3"/>
          <a:stretch>
            <a:fillRect/>
          </a:stretch>
        </p:blipFill>
        <p:spPr>
          <a:xfrm>
            <a:off x="8859406" y="1276419"/>
            <a:ext cx="5541280" cy="3460119"/>
          </a:xfrm>
          <a:prstGeom prst="rect">
            <a:avLst/>
          </a:prstGeom>
        </p:spPr>
      </p:pic>
      <p:sp>
        <p:nvSpPr>
          <p:cNvPr id="8" name="Rectangle 7"/>
          <p:cNvSpPr/>
          <p:nvPr/>
        </p:nvSpPr>
        <p:spPr>
          <a:xfrm>
            <a:off x="12600878" y="7683190"/>
            <a:ext cx="2029522" cy="5464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 2" descr="preencoded.png"/>
          <p:cNvPicPr>
            <a:picLocks noChangeAspect="1"/>
          </p:cNvPicPr>
          <p:nvPr/>
        </p:nvPicPr>
        <p:blipFill>
          <a:blip r:embed="rId4"/>
          <a:stretch>
            <a:fillRect/>
          </a:stretch>
        </p:blipFill>
        <p:spPr>
          <a:xfrm>
            <a:off x="1289428" y="4585179"/>
            <a:ext cx="6718497" cy="3333650"/>
          </a:xfrm>
          <a:prstGeom prst="rect">
            <a:avLst/>
          </a:prstGeom>
        </p:spPr>
      </p:pic>
      <p:pic>
        <p:nvPicPr>
          <p:cNvPr id="5" name="Image 0" descr="preencoded.png"/>
          <p:cNvPicPr>
            <a:picLocks noChangeAspect="1"/>
          </p:cNvPicPr>
          <p:nvPr/>
        </p:nvPicPr>
        <p:blipFill>
          <a:blip r:embed="rId5"/>
          <a:stretch>
            <a:fillRect/>
          </a:stretch>
        </p:blipFill>
        <p:spPr>
          <a:xfrm>
            <a:off x="9132848" y="4736538"/>
            <a:ext cx="5267837" cy="340588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9129" y="975598"/>
            <a:ext cx="6665952" cy="833199"/>
          </a:xfrm>
          <a:prstGeom prst="rect">
            <a:avLst/>
          </a:prstGeom>
          <a:noFill/>
        </p:spPr>
        <p:txBody>
          <a:bodyPr wrap="none" lIns="0" tIns="0" rIns="0" bIns="0" rtlCol="0" anchor="t"/>
          <a:lstStyle/>
          <a:p>
            <a:pPr marL="0" indent="0" algn="l">
              <a:lnSpc>
                <a:spcPts val="6550"/>
              </a:lnSpc>
              <a:buNone/>
            </a:pPr>
            <a:r>
              <a:rPr lang="en-US" sz="5200" dirty="0">
                <a:solidFill>
                  <a:srgbClr val="787878"/>
                </a:solidFill>
                <a:latin typeface="Baskerville Old Face" panose="02020602080505020303" pitchFamily="18" charset="0"/>
                <a:ea typeface="Baskervville" pitchFamily="34" charset="-122"/>
                <a:cs typeface="Baskervville" pitchFamily="34" charset="-120"/>
              </a:rPr>
              <a:t>GUI Implementation</a:t>
            </a:r>
            <a:endParaRPr lang="en-US" sz="5200" dirty="0">
              <a:latin typeface="Baskerville Old Face" panose="02020602080505020303" pitchFamily="18" charset="0"/>
            </a:endParaRPr>
          </a:p>
        </p:txBody>
      </p:sp>
      <p:sp>
        <p:nvSpPr>
          <p:cNvPr id="6" name="Text 4"/>
          <p:cNvSpPr/>
          <p:nvPr/>
        </p:nvSpPr>
        <p:spPr>
          <a:xfrm>
            <a:off x="641508" y="2336073"/>
            <a:ext cx="6439853" cy="3476898"/>
          </a:xfrm>
          <a:prstGeom prst="rect">
            <a:avLst/>
          </a:prstGeom>
          <a:noFill/>
        </p:spPr>
        <p:txBody>
          <a:bodyPr wrap="square" lIns="0" tIns="0" rIns="0" bIns="0" rtlCol="0" anchor="t"/>
          <a:lstStyle/>
          <a:p>
            <a:pPr marL="0" indent="0" algn="l">
              <a:lnSpc>
                <a:spcPts val="2300"/>
              </a:lnSpc>
              <a:buNone/>
            </a:pPr>
            <a:r>
              <a:rPr lang="en-US" sz="1450" dirty="0">
                <a:solidFill>
                  <a:srgbClr val="6E6666"/>
                </a:solidFill>
                <a:latin typeface="Poppins" panose="00000500000000000000" pitchFamily="34" charset="0"/>
                <a:ea typeface="Poppins" panose="00000500000000000000" pitchFamily="34" charset="-122"/>
                <a:cs typeface="Poppins" panose="00000500000000000000" pitchFamily="34" charset="-120"/>
              </a:rPr>
              <a:t>After finishing the model training, I saved the model and implemented a simple, user-friendly frontend GUI using Streamlit, enabling interactive salary predictions and data exploration.</a:t>
            </a:r>
          </a:p>
          <a:p>
            <a:pPr marL="0" indent="0" algn="l">
              <a:lnSpc>
                <a:spcPts val="2300"/>
              </a:lnSpc>
              <a:buNone/>
            </a:pPr>
            <a:endParaRPr lang="en-US" sz="1450" dirty="0">
              <a:solidFill>
                <a:srgbClr val="6E6666"/>
              </a:solidFill>
              <a:latin typeface="Poppins" panose="00000500000000000000" pitchFamily="34" charset="0"/>
              <a:cs typeface="Poppins" panose="00000500000000000000" pitchFamily="34" charset="-120"/>
            </a:endParaRPr>
          </a:p>
          <a:p>
            <a:pPr marL="0" indent="0" algn="l">
              <a:lnSpc>
                <a:spcPts val="2300"/>
              </a:lnSpc>
              <a:buNone/>
            </a:pPr>
            <a:r>
              <a:rPr lang="en-US" sz="1450" dirty="0">
                <a:solidFill>
                  <a:srgbClr val="6E6666"/>
                </a:solidFill>
                <a:latin typeface="Poppins" panose="00000500000000000000" pitchFamily="34" charset="0"/>
                <a:cs typeface="Poppins" panose="00000500000000000000" pitchFamily="34" charset="-120"/>
              </a:rPr>
              <a:t>	Users can fill in their details and get a salary prediction from the model.</a:t>
            </a:r>
          </a:p>
          <a:p>
            <a:pPr marL="0" indent="0" algn="l">
              <a:lnSpc>
                <a:spcPts val="2300"/>
              </a:lnSpc>
              <a:buNone/>
            </a:pPr>
            <a:endParaRPr lang="en-US" sz="1450" dirty="0"/>
          </a:p>
        </p:txBody>
      </p:sp>
      <p:pic>
        <p:nvPicPr>
          <p:cNvPr id="7" name="Image 0" descr="preencoded.png"/>
          <p:cNvPicPr>
            <a:picLocks noChangeAspect="1"/>
          </p:cNvPicPr>
          <p:nvPr/>
        </p:nvPicPr>
        <p:blipFill>
          <a:blip r:embed="rId3"/>
          <a:stretch>
            <a:fillRect/>
          </a:stretch>
        </p:blipFill>
        <p:spPr>
          <a:xfrm>
            <a:off x="7668782" y="2219325"/>
            <a:ext cx="6439853" cy="4749760"/>
          </a:xfrm>
          <a:prstGeom prst="rect">
            <a:avLst/>
          </a:prstGeom>
          <a:ln>
            <a:solidFill>
              <a:srgbClr val="C7A2AC"/>
            </a:solidFill>
          </a:ln>
        </p:spPr>
      </p:pic>
      <p:sp>
        <p:nvSpPr>
          <p:cNvPr id="9" name="Rectangle 8"/>
          <p:cNvSpPr/>
          <p:nvPr/>
        </p:nvSpPr>
        <p:spPr>
          <a:xfrm>
            <a:off x="12600878" y="7683190"/>
            <a:ext cx="2029522" cy="5464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DIAGRAM_VIRTUALLY_FRAME" val="{&quot;height&quot;:97.60314960629921,&quot;left&quot;:51.11251968503937,&quot;top&quot;:321.1406299212598,&quot;width&quot;:1049.774960629921}"/>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97.60314960629921,&quot;left&quot;:51.11251968503937,&quot;top&quot;:321.1406299212598,&quot;width&quot;:1049.774960629921}"/>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97.60314960629921,&quot;left&quot;:51.11251968503937,&quot;top&quot;:321.1406299212598,&quot;width&quot;:1049.774960629921}"/>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97.60314960629921,&quot;left&quot;:51.11251968503937,&quot;top&quot;:321.1406299212598,&quot;width&quot;:1049.774960629921}"/>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97.60314960629921,&quot;left&quot;:51.11251968503937,&quot;top&quot;:321.1406299212598,&quot;width&quot;:1049.774960629921}"/>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97.60314960629921,&quot;left&quot;:51.11251968503937,&quot;top&quot;:321.1406299212598,&quot;width&quot;:1049.774960629921}"/>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97.60314960629921,&quot;left&quot;:51.11251968503937,&quot;top&quot;:321.1406299212598,&quot;width&quot;:1049.774960629921}"/>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97.60314960629921,&quot;left&quot;:51.11251968503937,&quot;top&quot;:321.1406299212598,&quot;width&quot;:1049.774960629921}"/>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97.60314960629921,&quot;left&quot;:51.11251968503937,&quot;top&quot;:321.1406299212598,&quot;width&quot;:1049.77496062992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625</Words>
  <Application>Microsoft Office PowerPoint</Application>
  <PresentationFormat>Custom</PresentationFormat>
  <Paragraphs>69</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Poppins</vt:lpstr>
      <vt:lpstr>Baskerville Old Face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Soumasish Dasgupta</dc:creator>
  <cp:lastModifiedBy>Soumasish Dasgupta</cp:lastModifiedBy>
  <cp:revision>6</cp:revision>
  <dcterms:created xsi:type="dcterms:W3CDTF">2025-11-15T04:24:00Z</dcterms:created>
  <dcterms:modified xsi:type="dcterms:W3CDTF">2025-11-15T06:12:49Z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AE122B296F734CC8864EADFD103CBAAD_12</vt:lpwstr>
  </property>
  <property fmtid="{D5CDD505-2E9C-101B-9397-08002B2CF9AE}" pid="3" name="KSOProductBuildVer">
    <vt:lpwstr>1033-12.2.0.23155</vt:lpwstr>
  </property>
</Properties>
</file>